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419" r:id="rId2"/>
    <p:sldId id="389" r:id="rId3"/>
    <p:sldId id="409" r:id="rId4"/>
    <p:sldId id="384" r:id="rId5"/>
    <p:sldId id="410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400" r:id="rId15"/>
    <p:sldId id="385" r:id="rId16"/>
    <p:sldId id="402" r:id="rId17"/>
    <p:sldId id="386" r:id="rId18"/>
    <p:sldId id="405" r:id="rId19"/>
    <p:sldId id="387" r:id="rId20"/>
    <p:sldId id="404" r:id="rId21"/>
    <p:sldId id="388" r:id="rId22"/>
    <p:sldId id="406" r:id="rId23"/>
    <p:sldId id="407" r:id="rId24"/>
    <p:sldId id="398" r:id="rId25"/>
    <p:sldId id="401" r:id="rId26"/>
    <p:sldId id="391" r:id="rId27"/>
    <p:sldId id="393" r:id="rId28"/>
    <p:sldId id="394" r:id="rId29"/>
    <p:sldId id="395" r:id="rId30"/>
    <p:sldId id="396" r:id="rId31"/>
    <p:sldId id="397" r:id="rId32"/>
    <p:sldId id="399" r:id="rId33"/>
    <p:sldId id="392" r:id="rId34"/>
    <p:sldId id="408" r:id="rId35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865" userDrawn="1">
          <p15:clr>
            <a:srgbClr val="A4A3A4"/>
          </p15:clr>
        </p15:guide>
        <p15:guide id="4" orient="horz" pos="1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FFFFFF"/>
    <a:srgbClr val="005C9C"/>
    <a:srgbClr val="000000"/>
    <a:srgbClr val="78D900"/>
    <a:srgbClr val="024C88"/>
    <a:srgbClr val="00457F"/>
    <a:srgbClr val="4E8F00"/>
    <a:srgbClr val="283572"/>
    <a:srgbClr val="005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73" autoAdjust="0"/>
    <p:restoredTop sz="86378"/>
  </p:normalViewPr>
  <p:slideViewPr>
    <p:cSldViewPr snapToGrid="0" snapToObjects="1">
      <p:cViewPr>
        <p:scale>
          <a:sx n="66" d="100"/>
          <a:sy n="66" d="100"/>
        </p:scale>
        <p:origin x="571" y="-235"/>
      </p:cViewPr>
      <p:guideLst>
        <p:guide pos="7865"/>
        <p:guide orient="horz" pos="1278"/>
      </p:guideLst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-1632" y="882"/>
      </p:cViewPr>
      <p:guideLst>
        <p:guide orient="horz" pos="4619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13.02.2021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861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48.265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1,'1'0,"1"1,2 1,0 2,1 3,0 2,-1 1,1 1,-1 0,1 0,-1-1,-1 0,1 0,-2-2,-1-1,0-1,-1-1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55.63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42,'1'0,"1"-1,2-1,2-1,0-2,3 1,-1 0,1 0,0 0,-2 1,0-1,0 0,-2 2,0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57.93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142 124,'5'-2,"-1"1,0-1,0 0,0 0,0 0,0 0,-1-1,6-4,-1-1,-28 21,9-5,0 0,-1 0,1-2,-24 10,35-15,0-1,0 0,0 0,0 0,0 0,-1 0,1 1,0-1,0 0,0 0,-1 0,1 0,0 0,0 0,0 0,-1 0,1 0,0 0,0 0,0 0,-1 0,1 0,0 0,0 0,0 0,-1 0,1 0,0 0,0 0,0 0,-1-1,1 1,0 0,0 0,0 0,0 0,0 0,-1 0,1-1,0 1,0 0,0 0,0 0,0 0,0-1,0 1,-1 0,1 0,0 0,0-1,0 1,0 0,6-15,14-12,-6 13,1 2,0 0,1 0,24-12,-114 87,60-54,2-1,24-13,172-85,-225 114,14-6,-2-1,0-1,-1-2,-33 10,63-23,0-1,0 0,0 0,-1 1,1-1,0 0,-1 0,1 0,0 0,0 0,-1 1,1-1,0 0,-1 0,1 0,0 0,0 0,-1 0,1 0,0 0,-1 0,1 0,0 0,-1 0,1 0,0 0,-1-1,1 1,0 0,0 0,-1 0,1 0,0 0,0-1,-1 1,1 0,0 0,0-1,-1 1,1 0,0 0,0-1,0 1,-1-1,11-13,21-14,-21 21,1 0,-1 1,1 0,1 1,-1 0,1 1,21-5,-80 42,45-32,-20 11,-1 0,-46 15,69-27,0 0,0 0,0 0,0 1,0-1,0 0,0 0,0 0,-1 0,1 0,0 0,0 0,0 0,0 0,0 0,0 0,-1 0,1 0,0 0,0 0,0 0,0 0,0 0,0 0,-1 0,1 0,0 0,0 0,0 0,0 0,0 0,0 0,0 0,-1-1,1 1,0 0,0 0,0 0,0 0,0 0,0 0,0 0,0 0,0-1,0 1,0 0,0 0,-1 0,1 0,0 0,0 0,0 0,0-1,0 1,0 0,0 0,0 0,0 0,0 0,0 0,0-1,1 1,-1 0,0 0,0 0,8-13,14-12,-3 8,1 2,1 1,41-23,-105 79,11-16,-1-1,-69 39,103-68,13-11,20-16,-2 12,-18 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01.66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479 297,'-1'13,"2"3,-1-16,1 0,-1-1,1 1,0 0,-1 0,1-1,-1 1,1 0,-1-1,1 1,-1-1,1 1,-1-1,1 1,-1-1,0 1,1-1,-1 1,0-1,1 0,-1 1,0-1,0 1,0-1,1 0,-1 0,59-115,-59 116,0-1,0 1,0 0,0-1,0 1,0 0,0-1,0 1,0 0,1 0,-1-1,0 1,0 0,0 0,1-1,-1 1,0 0,0 0,1-1,-1 1,0 0,0 0,1 0,-1 0,0 0,1-1,-1 1,0 0,0 0,1 0,-1 0,0 0,1 0,-1 0,1 0,1 12,-4 20,-4 3,-1 0,-2-1,-14 35,26-77,1 1,-1 0,1 0,1 1,-1-1,8-7,-16 37,-18 44,90-285,-84 313,11-74,-8 27,20-101,-6 42,6-32,-4 39,-1 26,-4 16,1-28,0 0,1 1,0-1,0 1,1-1,5 19,-3-30,3-10,2-12,6-40,-5 23,26-73,-25 97,-10 17,1-1,-1 0,0 0,0 0,1 0,-1 0,0 1,1-1,-1 0,0 0,0 1,1-1,-1 0,0 0,0 1,0-1,0 0,1 0,-1 1,0-1,0 0,0 1,0-1,0 0,0 1,0-1,0 0,0 1,0-1,0 1,2 37,-8 22,-2-1,-27 100,28-140,3-26,3-34,1 34,2-285,-5 270,3 22,0-1,0 1,-1 0,1 0,0 0,0 0,0 0,-1 0,1 0,0 0,0 0,0 0,0 0,-1 0,1 0,0 0,0 0,0 0,-1 0,1 0,0 0,0 1,0-1,0 0,-1 0,1 0,0 0,0 0,0 0,0 1,0-1,-1 0,1 0,0 0,0 0,0 0,0 1,0-1,0 0,0 0,0 0,0 1,0-1,0 0,-1 0,1 0,0 0,1 1,-17 42,12-32,-23 65,-4-1,-45 80,56-125,19-29,1-1,0 0,-1 1,1-1,0 0,0 1,-1-1,1 0,0 0,-1 0,1 1,-1-1,1 0,0 0,-1 0,1 0,-1 1,1-1,0 0,-1 0,1 0,-1 0,1 0,-1 0,1 0,-1 0,1-1,-1 0,0 1,1-1,-1 0,1 0,-1 0,1 1,0-1,-1 0,1 0,0 0,0 0,-1 0,1 1,0-1,0 0,0 0,0-1,1-265,3 128,-5 117,-2 37,0 9,-12 52,-3-1,-55 141,62-195,11-21,-1 0,1 0,0 0,0 0,-1 0,1 0,0-1,0 1,0 0,-1 0,1 0,0 0,0 0,-1 0,1 0,0 0,0-1,0 1,0 0,-1 0,1 0,0 0,0-1,0 1,0 0,0 0,-1 0,1-1,0 1,0 0,0 0,0 0,0-1,0 1,0 0,0 0,0-1,0 1,0 0,0 0,0 0,0-1,0 1,-1-46,1 37,2-95,-1-126,-4 217,-4 23,-9 35,12-33,-15 39,-2-1,-2 0,-3-2,-1-1,-43 56,69-102,0 0,1 0,-1 0,0 0,0 0,0 0,0 0,0 0,0-1,0 1,0 0,-1-1,-1 2,3-2,0 0,-1 0,1 0,0-1,-1 1,1 0,0 0,-1 0,1 0,0-1,0 1,-1 0,1 0,0 0,0-1,-1 1,1 0,0 0,0-1,0 1,0 0,-1 0,1-1,0 1,0 0,0-1,0 1,0 0,0-1,0 1,0 0,0-1,0 1,2-44,0 29,1-73,19-178,-18 243,-4 36,-4 36,-8 12,-2 0,-39 106,73-226,13-39,-27 84,1-2,0-1,1 2,1-1,18-25,-27 41,1-1,-1 1,0 0,0 0,0-1,0 1,1 0,-1 0,0-1,0 1,1 0,-1 0,0 0,1-1,-1 1,0 0,0 0,1 0,-1 0,0 0,1 0,-1 0,0-1,1 1,-1 0,0 0,1 0,-1 0,0 0,1 1,-1-1,0 0,1 0,-1 0,0 0,1 0,-1 0,0 1,0-1,1 0,-1 0,0 0,0 1,1-1,-1 0,0 0,0 0,1 1,-1-1,0 0,0 1,0-1,0 0,0 1,1-1,-1 0,0 1,0-1,0 0,0 0,0 1,0-1,0 0,0 1,0-1,0 0,0 1,-1-1,3 28,-2-27,-2 30,-10 51,2-18,37-124,-4-17,-3 11,37-84,-56 148,-1 0,1 1,-1-1,1 1,0-1,-1 1,1-1,0 1,0 0,0-1,0 1,1 0,-1 0,0 0,3-2,-3 3,-1 1,1-1,-1 1,1 0,-1-1,0 1,1 0,-1-1,0 1,1 0,-1-1,0 1,0 0,1 0,-1-1,0 1,0 0,0 0,0-1,0 1,0 0,-1 1,-4 60,-6 12,-38 128,52-252,-3 47,4-29,13-48,-33 129,-2 1,-3-2,-2-1,-1-1,-32 45,54-89,2-1,-1-1,1 1,0-1,0 1,-1-1,1 1,0-1,-1 1,1-1,-1 1,1-1,0 0,-1 1,1-1,-1 0,1 1,-1-1,1 0,-1 0,0 0,1 1,-1-1,1 0,-1 0,1 0,-1 0,-1 0,-1-2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03.42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43 63,'-2'7,"0"1,0 0,-1-1,0 1,0-1,-8 12,8-14,3-5,0 0,0 0,0 0,0 0,0 0,0 0,0 0,0-1,0 1,0 0,0 0,0 0,0 0,0 0,0 0,-1 0,1 0,0 0,0 0,0 0,0-1,0 1,0 0,0 0,0 0,-1 0,1 0,0 0,0 0,0 0,0 0,0 0,0 0,0 0,-1 0,1 0,0 0,0 0,0 0,0 0,0 0,0 0,0 0,0 1,-1-1,1 0,0 0,0 0,0 0,0 0,0 0,0 0,0 0,0 0,0 0,0 0,0 1,0-1,-1 0,1 0,0 0,0 0,0 0,0 0,0 0,0 1,0-1,-2-15,0-19,2 20,-1 16,-1 24,0-2,4-41,-1 1,0 0,2 0,0 1,7-24,-10 39,0-1,0 1,0 0,0 0,1 0,-1 0,0 0,0 0,0 0,0-1,0 1,0 0,0 0,0 0,0 0,0 0,1 0,-1 0,0 0,0 0,0 0,0 0,0-1,0 1,0 0,1 0,-1 0,0 0,0 0,0 0,0 0,0 0,0 0,1 0,-1 0,0 0,0 0,0 0,0 1,0-1,0 0,1 0,-1 0,0 0,0 0,0 0,0 0,0 0,0 0,0 0,8 10,7 17,-12-22,0 1,-1-1,1 0,0 0,0-1,0 1,6 6,-9-12,1 1,-1 0,1-1,-1 1,0-1,1 1,-1 0,0-1,0 1,1-1,-1 1,0-1,0 1,0-1,1 1,-1-1,0 1,0-1,0 0,0 1,0-1,0 1,0-1,0 1,0-1,-1 1,1-1,0 0,0-21,-1 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2.45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3.48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4.267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13.02.2021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076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621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 sz="3528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9986529" y="920116"/>
            <a:ext cx="2622550" cy="110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80A2D38-4FDA-7B41-8BD5-EE50EBF55E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740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306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5pPr>
            <a:lvl6pPr marL="1506855" indent="-253365">
              <a:buFont typeface="Wingdings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itchFamily="2" charset="2"/>
              <a:buChar char="§"/>
              <a:defRPr sz="2800"/>
            </a:lvl1pPr>
            <a:lvl2pPr marL="506730" indent="-253365">
              <a:buFont typeface="Wingdings" pitchFamily="2" charset="2"/>
              <a:buChar char="§"/>
              <a:defRPr sz="2520"/>
            </a:lvl2pPr>
            <a:lvl3pPr marL="760095" indent="-253365">
              <a:buFont typeface="Wingdings" pitchFamily="2" charset="2"/>
              <a:buChar char="§"/>
              <a:defRPr sz="2520"/>
            </a:lvl3pPr>
            <a:lvl4pPr marL="1000125" indent="-240030">
              <a:buFont typeface="Wingdings" pitchFamily="2" charset="2"/>
              <a:buChar char="§"/>
              <a:defRPr sz="2240"/>
            </a:lvl4pPr>
            <a:lvl5pPr marL="1253490" indent="-253365">
              <a:buFont typeface="Wingdings" pitchFamily="2" charset="2"/>
              <a:buChar char="§"/>
              <a:defRPr sz="2240"/>
            </a:lvl5pPr>
            <a:lvl6pPr marL="1253490" indent="0" defTabSz="1506855">
              <a:buFont typeface="Wingdings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3745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6083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26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2912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892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30373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13.02.2021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‹#›</a:t>
            </a:fld>
            <a:endParaRPr lang="de-DE" sz="13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AAB4FE-745A-9148-B0B4-ED5A2E56572B}"/>
              </a:ext>
            </a:extLst>
          </p:cNvPr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</p:spTree>
    <p:extLst>
      <p:ext uri="{BB962C8B-B14F-4D97-AF65-F5344CB8AC3E}">
        <p14:creationId xmlns:p14="http://schemas.microsoft.com/office/powerpoint/2010/main" val="228849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5.png"/><Relationship Id="rId10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5.xml"/><Relationship Id="rId18" Type="http://schemas.openxmlformats.org/officeDocument/2006/relationships/customXml" Target="../ink/ink8.xml"/><Relationship Id="rId3" Type="http://schemas.openxmlformats.org/officeDocument/2006/relationships/image" Target="../media/image13.png"/><Relationship Id="rId7" Type="http://schemas.openxmlformats.org/officeDocument/2006/relationships/customXml" Target="../ink/ink2.xml"/><Relationship Id="rId12" Type="http://schemas.openxmlformats.org/officeDocument/2006/relationships/image" Target="../media/image19.png"/><Relationship Id="rId17" Type="http://schemas.openxmlformats.org/officeDocument/2006/relationships/customXml" Target="../ink/ink7.xml"/><Relationship Id="rId2" Type="http://schemas.openxmlformats.org/officeDocument/2006/relationships/image" Target="../media/image4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customXml" Target="../ink/ink3.xml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Overview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accent5"/>
                </a:solidFill>
              </a:rPr>
              <a:t>Graph Blind Source Separation</a:t>
            </a:r>
          </a:p>
          <a:p>
            <a:r>
              <a:rPr lang="de-DE" sz="2400" dirty="0">
                <a:solidFill>
                  <a:srgbClr val="BFBFBF"/>
                </a:solidFill>
              </a:rPr>
              <a:t>Graph Blind Source Separation </a:t>
            </a:r>
            <a:r>
              <a:rPr lang="de-DE" sz="2400" dirty="0" err="1">
                <a:solidFill>
                  <a:srgbClr val="BFBFBF"/>
                </a:solidFill>
              </a:rPr>
              <a:t>results</a:t>
            </a:r>
            <a:endParaRPr lang="de-DE" sz="2400" dirty="0">
              <a:solidFill>
                <a:srgbClr val="BFBFBF"/>
              </a:solidFill>
            </a:endParaRPr>
          </a:p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Summary </a:t>
            </a:r>
            <a:r>
              <a:rPr lang="de-DE" sz="2400" dirty="0" err="1">
                <a:solidFill>
                  <a:schemeClr val="bg1">
                    <a:lumMod val="75000"/>
                  </a:schemeClr>
                </a:solidFill>
              </a:rPr>
              <a:t>of</a:t>
            </a:r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rgbClr val="BFBFBF"/>
                </a:solidFill>
              </a:rPr>
              <a:t>major</a:t>
            </a:r>
            <a:r>
              <a:rPr lang="de-DE" sz="2400" dirty="0">
                <a:solidFill>
                  <a:srgbClr val="BFBFBF"/>
                </a:solidFill>
              </a:rPr>
              <a:t> </a:t>
            </a:r>
            <a:r>
              <a:rPr lang="de-DE" sz="2400" dirty="0" err="1">
                <a:solidFill>
                  <a:srgbClr val="BFBFBF"/>
                </a:solidFill>
              </a:rPr>
              <a:t>outcomes</a:t>
            </a:r>
            <a:endParaRPr lang="de-DE" sz="2400" dirty="0">
              <a:solidFill>
                <a:srgbClr val="BFBFBF"/>
              </a:solidFill>
            </a:endParaRPr>
          </a:p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Problems and </a:t>
            </a:r>
            <a:r>
              <a:rPr lang="de-DE" sz="2400" dirty="0" err="1">
                <a:solidFill>
                  <a:schemeClr val="bg1">
                    <a:lumMod val="75000"/>
                  </a:schemeClr>
                </a:solidFill>
              </a:rPr>
              <a:t>future</a:t>
            </a:r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1">
                    <a:lumMod val="75000"/>
                  </a:schemeClr>
                </a:solidFill>
              </a:rPr>
              <a:t>research</a:t>
            </a:r>
            <a:endParaRPr lang="de-DE" sz="2400" dirty="0">
              <a:solidFill>
                <a:schemeClr val="bg1">
                  <a:lumMod val="75000"/>
                </a:schemeClr>
              </a:solidFill>
            </a:endParaRPr>
          </a:p>
          <a:p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E6EF4-86DA-4928-86A5-601AB79A09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8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endParaRPr lang="de-DE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de-DE" sz="2000" b="1" dirty="0" err="1">
                    <a:latin typeface="+mj-lt"/>
                  </a:rPr>
                  <a:t>Using</a:t>
                </a:r>
                <a:r>
                  <a:rPr lang="de-DE" sz="2000" b="1" dirty="0">
                    <a:latin typeface="+mj-lt"/>
                  </a:rPr>
                  <a:t> </a:t>
                </a:r>
                <a:r>
                  <a:rPr lang="de-DE" sz="2000" b="1" dirty="0" err="1">
                    <a:latin typeface="+mj-lt"/>
                  </a:rPr>
                  <a:t>the</a:t>
                </a:r>
                <a:r>
                  <a:rPr lang="de-DE" sz="2000" b="1" dirty="0">
                    <a:latin typeface="+mj-lt"/>
                  </a:rPr>
                  <a:t> </a:t>
                </a:r>
                <a:r>
                  <a:rPr lang="de-DE" sz="2000" b="1" dirty="0" err="1">
                    <a:latin typeface="+mj-lt"/>
                  </a:rPr>
                  <a:t>introduced</a:t>
                </a:r>
                <a:r>
                  <a:rPr lang="de-DE" sz="2000" b="1" dirty="0">
                    <a:latin typeface="+mj-lt"/>
                  </a:rPr>
                  <a:t> </a:t>
                </a:r>
                <a:r>
                  <a:rPr lang="de-DE" sz="2000" b="1" dirty="0" err="1">
                    <a:solidFill>
                      <a:schemeClr val="accent5"/>
                    </a:solidFill>
                    <a:latin typeface="+mj-lt"/>
                  </a:rPr>
                  <a:t>graph</a:t>
                </a:r>
                <a:r>
                  <a:rPr lang="de-DE" sz="2000" b="1" dirty="0">
                    <a:solidFill>
                      <a:schemeClr val="accent5"/>
                    </a:solidFill>
                    <a:latin typeface="+mj-lt"/>
                  </a:rPr>
                  <a:t>-shift</a:t>
                </a:r>
                <a:r>
                  <a:rPr lang="de-DE" sz="2000" b="1" dirty="0">
                    <a:latin typeface="+mj-lt"/>
                  </a:rPr>
                  <a:t> </a:t>
                </a:r>
                <a:r>
                  <a:rPr lang="de-DE" sz="2000" b="1" dirty="0" err="1">
                    <a:latin typeface="+mj-lt"/>
                  </a:rPr>
                  <a:t>we</a:t>
                </a:r>
                <a:r>
                  <a:rPr lang="de-DE" sz="2000" b="1" dirty="0">
                    <a:latin typeface="+mj-lt"/>
                  </a:rPr>
                  <a:t> </a:t>
                </a:r>
                <a:r>
                  <a:rPr lang="de-DE" sz="2000" b="1" dirty="0" err="1">
                    <a:latin typeface="+mj-lt"/>
                  </a:rPr>
                  <a:t>define</a:t>
                </a:r>
                <a:r>
                  <a:rPr lang="de-DE" sz="2000" b="1" dirty="0">
                    <a:latin typeface="+mj-lt"/>
                  </a:rPr>
                  <a:t> </a:t>
                </a:r>
                <a:r>
                  <a:rPr lang="de-DE" sz="2000" b="1" dirty="0" err="1">
                    <a:latin typeface="+mj-lt"/>
                  </a:rPr>
                  <a:t>the</a:t>
                </a:r>
                <a:r>
                  <a:rPr lang="de-DE" sz="2000" b="1" dirty="0">
                    <a:latin typeface="+mj-lt"/>
                  </a:rPr>
                  <a:t> </a:t>
                </a:r>
                <a:r>
                  <a:rPr lang="de-DE" sz="2000" b="1" dirty="0" err="1">
                    <a:latin typeface="+mj-lt"/>
                  </a:rPr>
                  <a:t>graph-autocorrelation</a:t>
                </a:r>
                <a:r>
                  <a:rPr lang="de-DE" sz="2000" b="1" dirty="0">
                    <a:latin typeface="+mj-lt"/>
                  </a:rPr>
                  <a:t> </a:t>
                </a:r>
                <a:r>
                  <a:rPr lang="de-DE" sz="2000" b="1" dirty="0" err="1">
                    <a:latin typeface="+mj-lt"/>
                  </a:rPr>
                  <a:t>matrix</a:t>
                </a:r>
                <a:r>
                  <a:rPr lang="de-DE" sz="2000" b="1" dirty="0">
                    <a:latin typeface="+mj-lt"/>
                  </a:rPr>
                  <a:t> analog </a:t>
                </a:r>
                <a:r>
                  <a:rPr lang="de-DE" sz="2000" b="1" dirty="0" err="1">
                    <a:latin typeface="+mj-lt"/>
                  </a:rPr>
                  <a:t>to</a:t>
                </a:r>
                <a:r>
                  <a:rPr lang="de-DE" sz="2000" b="1" dirty="0">
                    <a:latin typeface="+mj-lt"/>
                  </a:rPr>
                  <a:t> </a:t>
                </a:r>
                <a:r>
                  <a:rPr lang="de-DE" sz="2000" b="1" dirty="0" err="1">
                    <a:latin typeface="+mj-lt"/>
                  </a:rPr>
                  <a:t>the</a:t>
                </a:r>
                <a:r>
                  <a:rPr lang="de-DE" sz="2000" b="1" dirty="0">
                    <a:latin typeface="+mj-lt"/>
                  </a:rPr>
                  <a:t> sample </a:t>
                </a:r>
                <a:r>
                  <a:rPr lang="de-DE" sz="2000" b="1" dirty="0" err="1">
                    <a:latin typeface="+mj-lt"/>
                  </a:rPr>
                  <a:t>autocorrelation</a:t>
                </a:r>
                <a:r>
                  <a:rPr lang="de-DE" sz="2000" b="1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de-DE" sz="200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b="1" i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0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sup>
                    </m:sSubSup>
                    <m:box>
                      <m:box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de-DE" sz="20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200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2000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m:rPr>
                        <m:sty m:val="p"/>
                      </m:rPr>
                      <a:rPr lang="de-DE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sSup>
                      <m:sSupPr>
                        <m:ctrlPr>
                          <a:rPr lang="de-DE" sz="20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200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20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de-DE" sz="2000" dirty="0"/>
              </a:p>
              <a:p>
                <a:pPr marL="0" indent="0" algn="ctr">
                  <a:buNone/>
                </a:pPr>
                <a:endParaRPr lang="de-DE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de-DE" sz="2000" b="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b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 panose="02040503050406030204" pitchFamily="18" charset="0"/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2000" b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box>
                      <m:box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de-DE" sz="20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2000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de-DE" sz="200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20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de-DE" sz="20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20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20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de-DE" sz="20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200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20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0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20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m:rPr>
                        <m:sty m:val="p"/>
                      </m:rPr>
                      <a:rPr lang="de-DE" sz="20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X</m:t>
                    </m:r>
                    <m:sSup>
                      <m:sSupPr>
                        <m:ctrlPr>
                          <a:rPr lang="de-DE" sz="200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1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20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p>
                      <m:sSupPr>
                        <m:ctrlPr>
                          <a:rPr lang="de-DE" sz="2000" b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de-DE" sz="2000" dirty="0"/>
              </a:p>
              <a:p>
                <a:pPr marL="0" indent="0">
                  <a:buNone/>
                </a:pPr>
                <a:endParaRPr lang="de-DE" sz="2000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9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9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9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900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sup>
                    </m:sSubSup>
                    <m:r>
                      <a:rPr lang="de-DE" sz="19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9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9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9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900" b="0" i="0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9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9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900" dirty="0"/>
                  <a:t> N dimensional </a:t>
                </a:r>
                <a:r>
                  <a:rPr lang="de-DE" sz="1900" dirty="0" err="1"/>
                  <a:t>square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matrix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of</a:t>
                </a:r>
                <a:r>
                  <a:rPr lang="de-DE" sz="1900" dirty="0"/>
                  <a:t> </a:t>
                </a:r>
                <a:r>
                  <a:rPr lang="de-DE" sz="1900" dirty="0">
                    <a:solidFill>
                      <a:schemeClr val="accent5"/>
                    </a:solidFill>
                  </a:rPr>
                  <a:t>sample </a:t>
                </a:r>
                <a:r>
                  <a:rPr lang="de-DE" sz="1900" dirty="0" err="1">
                    <a:solidFill>
                      <a:schemeClr val="accent5"/>
                    </a:solidFill>
                  </a:rPr>
                  <a:t>autocorrelation</a:t>
                </a:r>
                <a:endParaRPr lang="de-DE" sz="1900" dirty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900" b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9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900">
                            <a:latin typeface="Cambria Math" panose="02040503050406030204" pitchFamily="18" charset="0"/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90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de-DE" sz="190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9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9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9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90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90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900" dirty="0"/>
                  <a:t> N dimensional </a:t>
                </a:r>
                <a:r>
                  <a:rPr lang="de-DE" sz="1900" dirty="0" err="1"/>
                  <a:t>square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matrix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of</a:t>
                </a:r>
                <a:r>
                  <a:rPr lang="de-DE" sz="1900" dirty="0"/>
                  <a:t> </a:t>
                </a:r>
                <a:r>
                  <a:rPr lang="de-DE" sz="1900" dirty="0" err="1">
                    <a:solidFill>
                      <a:schemeClr val="accent5"/>
                    </a:solidFill>
                  </a:rPr>
                  <a:t>graph-autocorrelation</a:t>
                </a:r>
                <a:r>
                  <a:rPr lang="de-DE" sz="1900" dirty="0"/>
                  <a:t> </a:t>
                </a:r>
                <a:r>
                  <a:rPr lang="de-DE" sz="1900" dirty="0" err="1"/>
                  <a:t>for</a:t>
                </a:r>
                <a:r>
                  <a:rPr lang="de-DE" sz="1900" dirty="0"/>
                  <a:t> k </a:t>
                </a:r>
                <a:r>
                  <a:rPr lang="de-DE" sz="1900" dirty="0" err="1"/>
                  <a:t>graph-shifts</a:t>
                </a:r>
                <a:endParaRPr lang="de-DE" sz="19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9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9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9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9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9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900" b="0" i="0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9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9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900" dirty="0"/>
                  <a:t> k-</a:t>
                </a:r>
                <a:r>
                  <a:rPr lang="de-DE" sz="1900" dirty="0" err="1"/>
                  <a:t>th</a:t>
                </a:r>
                <a:r>
                  <a:rPr lang="de-DE" sz="1900" dirty="0"/>
                  <a:t> power </a:t>
                </a:r>
                <a:r>
                  <a:rPr lang="de-DE" sz="1900" dirty="0" err="1"/>
                  <a:t>of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Adjacency</a:t>
                </a:r>
                <a:r>
                  <a:rPr lang="de-DE" sz="1900" dirty="0"/>
                  <a:t> </a:t>
                </a:r>
                <a:r>
                  <a:rPr lang="de-DE" sz="1900" dirty="0" err="1"/>
                  <a:t>matrix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corresponding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to</a:t>
                </a:r>
                <a:r>
                  <a:rPr lang="de-DE" sz="1900" dirty="0"/>
                  <a:t> </a:t>
                </a:r>
                <a:r>
                  <a:rPr lang="de-DE" sz="1900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900" dirty="0" err="1">
                    <a:solidFill>
                      <a:schemeClr val="accent5"/>
                    </a:solidFill>
                  </a:rPr>
                  <a:t>shifts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along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graph</a:t>
                </a:r>
                <a:endParaRPr lang="de-DE" sz="19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9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de-DE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de-DE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de-DE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de-DE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de-DE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900"/>
                          <m:t>ℝ</m:t>
                        </m:r>
                      </m:e>
                      <m:sup>
                        <m:r>
                          <a:rPr lang="de-DE" sz="19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sz="1900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de-DE" sz="19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900" dirty="0"/>
                  <a:t> </a:t>
                </a:r>
                <a:r>
                  <a:rPr lang="de-DE" sz="1900" dirty="0">
                    <a:solidFill>
                      <a:schemeClr val="accent5"/>
                    </a:solidFill>
                  </a:rPr>
                  <a:t>D </a:t>
                </a:r>
                <a:r>
                  <a:rPr lang="de-DE" sz="1900" dirty="0" err="1">
                    <a:solidFill>
                      <a:schemeClr val="accent5"/>
                    </a:solidFill>
                  </a:rPr>
                  <a:t>signals</a:t>
                </a:r>
                <a:r>
                  <a:rPr lang="de-DE" sz="19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900" dirty="0" err="1"/>
                  <a:t>stored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column</a:t>
                </a:r>
                <a:r>
                  <a:rPr lang="de-DE" sz="1900" dirty="0"/>
                  <a:t> </a:t>
                </a:r>
                <a:r>
                  <a:rPr lang="de-DE" sz="1900" dirty="0" err="1"/>
                  <a:t>vectors</a:t>
                </a:r>
                <a:endParaRPr lang="de-DE" sz="1900" dirty="0"/>
              </a:p>
              <a:p>
                <a:endParaRPr lang="de-DE" sz="1800" dirty="0"/>
              </a:p>
              <a:p>
                <a:r>
                  <a:rPr lang="de-DE" sz="1900" dirty="0"/>
                  <a:t>The </a:t>
                </a:r>
                <a:r>
                  <a:rPr lang="de-DE" sz="1900" b="1" dirty="0"/>
                  <a:t>k-shift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along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paths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of</a:t>
                </a:r>
                <a:r>
                  <a:rPr lang="de-DE" sz="1900" dirty="0"/>
                  <a:t> an </a:t>
                </a:r>
                <a:r>
                  <a:rPr lang="de-DE" sz="1900" dirty="0" err="1"/>
                  <a:t>underlying</a:t>
                </a:r>
                <a:r>
                  <a:rPr lang="de-DE" sz="1900" dirty="0"/>
                  <a:t> Graph </a:t>
                </a:r>
                <a:r>
                  <a:rPr lang="de-DE" sz="1900" dirty="0" err="1"/>
                  <a:t>can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provide</a:t>
                </a:r>
                <a:r>
                  <a:rPr lang="de-DE" sz="1900" dirty="0"/>
                  <a:t> </a:t>
                </a:r>
                <a:r>
                  <a:rPr lang="de-DE" sz="1900" b="1" u="sng" dirty="0"/>
                  <a:t>additional </a:t>
                </a:r>
                <a:r>
                  <a:rPr lang="de-DE" sz="1900" b="1" u="sng" dirty="0" err="1"/>
                  <a:t>information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about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independence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between</a:t>
                </a:r>
                <a:r>
                  <a:rPr lang="de-DE" sz="1900" dirty="0"/>
                  <a:t> Signals!</a:t>
                </a:r>
                <a:endParaRPr lang="fr-FR" sz="1900" dirty="0"/>
              </a:p>
              <a:p>
                <a:endParaRPr lang="de-DE" sz="2080" b="1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2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86AEC-2361-4B71-BF6E-B234E2D8B696}"/>
                  </a:ext>
                </a:extLst>
              </p:cNvPr>
              <p:cNvSpPr txBox="1"/>
              <p:nvPr/>
            </p:nvSpPr>
            <p:spPr>
              <a:xfrm>
                <a:off x="8609907" y="3451454"/>
                <a:ext cx="2798835" cy="1217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8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fr-FR" sz="1800" b="1" dirty="0"/>
                  <a:t> ,</a:t>
                </a:r>
              </a:p>
              <a:p>
                <a:endParaRPr lang="fr-FR" sz="1800" b="1" dirty="0"/>
              </a:p>
              <a:p>
                <a:r>
                  <a:rPr lang="fr-FR" sz="1800" b="1" dirty="0"/>
                  <a:t>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fr-FR" sz="1800" b="1" dirty="0"/>
                  <a:t> </a:t>
                </a:r>
                <a14:m>
                  <m:oMath xmlns:m="http://schemas.openxmlformats.org/officeDocument/2006/math"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800" b="1" dirty="0"/>
                  <a:t>: </a:t>
                </a:r>
                <a:r>
                  <a:rPr lang="de-DE" sz="1800" dirty="0"/>
                  <a:t>Identity Matrix</a:t>
                </a:r>
                <a:endParaRPr lang="fr-FR" sz="1800" dirty="0"/>
              </a:p>
              <a:p>
                <a:pPr/>
                <a:endParaRPr lang="fr-FR" sz="18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86AEC-2361-4B71-BF6E-B234E2D8B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907" y="3451454"/>
                <a:ext cx="2798835" cy="1217577"/>
              </a:xfrm>
              <a:prstGeom prst="rect">
                <a:avLst/>
              </a:prstGeom>
              <a:blipFill>
                <a:blip r:embed="rId3"/>
                <a:stretch>
                  <a:fillRect l="-2609" t="-34500" r="-17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53023A-72FF-489B-85B6-A95B186387F8}"/>
              </a:ext>
            </a:extLst>
          </p:cNvPr>
          <p:cNvSpPr/>
          <p:nvPr/>
        </p:nvSpPr>
        <p:spPr>
          <a:xfrm>
            <a:off x="8609907" y="3451454"/>
            <a:ext cx="2798835" cy="95990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b="0" dirty="0">
                <a:solidFill>
                  <a:schemeClr val="accent5"/>
                </a:solidFill>
              </a:rPr>
              <a:t>Graph-</a:t>
            </a:r>
            <a:r>
              <a:rPr lang="de-DE" sz="2400" b="0" dirty="0" err="1">
                <a:solidFill>
                  <a:schemeClr val="accent5"/>
                </a:solidFill>
              </a:rPr>
              <a:t>Autocorrelation</a:t>
            </a:r>
            <a:endParaRPr lang="de-DE" sz="2400" b="0" dirty="0">
              <a:solidFill>
                <a:schemeClr val="accent5"/>
              </a:solidFill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1A5E56C7-9D34-4EF6-87A2-6ABA0D316850}"/>
              </a:ext>
            </a:extLst>
          </p:cNvPr>
          <p:cNvSpPr/>
          <p:nvPr/>
        </p:nvSpPr>
        <p:spPr>
          <a:xfrm rot="20138917">
            <a:off x="7323840" y="3500829"/>
            <a:ext cx="1250097" cy="1118828"/>
          </a:xfrm>
          <a:prstGeom prst="arc">
            <a:avLst>
              <a:gd name="adj1" fmla="val 16465347"/>
              <a:gd name="adj2" fmla="val 4687645"/>
            </a:avLst>
          </a:prstGeom>
          <a:ln w="38100">
            <a:solidFill>
              <a:schemeClr val="accent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EE1B3DB-6474-46EF-8757-E3B2174164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030FF0-4063-4235-A9CC-FFC5287C9ADC}"/>
                  </a:ext>
                </a:extLst>
              </p:cNvPr>
              <p:cNvSpPr txBox="1"/>
              <p:nvPr/>
            </p:nvSpPr>
            <p:spPr>
              <a:xfrm>
                <a:off x="6240771" y="3250169"/>
                <a:ext cx="1559401" cy="611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sz="18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de-DE" sz="1800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m:rPr>
                          <m:sty m:val="p"/>
                        </m:rPr>
                        <a:rPr lang="de-DE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de-DE" sz="18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sSup>
                        <m:sSup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18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 sz="180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fr-FR" sz="1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030FF0-4063-4235-A9CC-FFC5287C9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771" y="3250169"/>
                <a:ext cx="1559401" cy="6116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37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 animBg="1"/>
      <p:bldP spid="23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5D79AF88-66A7-42D7-B34A-21E4BB56F330}"/>
              </a:ext>
            </a:extLst>
          </p:cNvPr>
          <p:cNvGraphicFramePr>
            <a:graphicFrameLocks noGrp="1"/>
          </p:cNvGraphicFramePr>
          <p:nvPr/>
        </p:nvGraphicFramePr>
        <p:xfrm>
          <a:off x="504000" y="3830995"/>
          <a:ext cx="11793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911">
                  <a:extLst>
                    <a:ext uri="{9D8B030D-6E8A-4147-A177-3AD203B41FA5}">
                      <a16:colId xmlns:a16="http://schemas.microsoft.com/office/drawing/2014/main" val="2507060102"/>
                    </a:ext>
                  </a:extLst>
                </a:gridCol>
                <a:gridCol w="5855689">
                  <a:extLst>
                    <a:ext uri="{9D8B030D-6E8A-4147-A177-3AD203B41FA5}">
                      <a16:colId xmlns:a16="http://schemas.microsoft.com/office/drawing/2014/main" val="179224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sng" dirty="0"/>
                        <a:t>Advantages</a:t>
                      </a:r>
                      <a:endParaRPr lang="fr-FR" sz="20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u="sng" dirty="0" err="1"/>
                        <a:t>Disadvantages</a:t>
                      </a:r>
                      <a:endParaRPr lang="fr-FR" sz="24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No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assumptions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about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the</a:t>
                      </a:r>
                      <a:r>
                        <a:rPr lang="de-DE" sz="1800" dirty="0"/>
                        <a:t>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distribution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of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the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signals</a:t>
                      </a:r>
                      <a:r>
                        <a:rPr lang="de-DE" sz="1800" dirty="0"/>
                        <a:t>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always</a:t>
                      </a:r>
                      <a:r>
                        <a:rPr lang="de-DE" sz="1800" dirty="0"/>
                        <a:t>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directly</a:t>
                      </a:r>
                      <a:r>
                        <a:rPr lang="de-DE" sz="1800" dirty="0"/>
                        <a:t>  </a:t>
                      </a:r>
                      <a:r>
                        <a:rPr lang="de-DE" sz="1800" dirty="0" err="1"/>
                        <a:t>available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No</a:t>
                      </a:r>
                      <a:r>
                        <a:rPr lang="de-DE" sz="1800" dirty="0"/>
                        <a:t> Large sample </a:t>
                      </a:r>
                      <a:r>
                        <a:rPr lang="de-DE" sz="1800" dirty="0" err="1"/>
                        <a:t>size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required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Highly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dependent</a:t>
                      </a:r>
                      <a:r>
                        <a:rPr lang="de-DE" sz="1800" dirty="0"/>
                        <a:t> on </a:t>
                      </a:r>
                      <a:r>
                        <a:rPr lang="de-DE" sz="1800" dirty="0" err="1"/>
                        <a:t>accurately</a:t>
                      </a:r>
                      <a:r>
                        <a:rPr lang="de-DE" sz="1800" dirty="0"/>
                        <a:t>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estimated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graph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many</a:t>
                      </a:r>
                      <a:r>
                        <a:rPr lang="de-DE" sz="1800" dirty="0"/>
                        <a:t> real-    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world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problems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8542"/>
                  </a:ext>
                </a:extLst>
              </a:tr>
            </a:tbl>
          </a:graphicData>
        </a:graphic>
      </p:graphicFrame>
      <p:sp>
        <p:nvSpPr>
          <p:cNvPr id="207" name="Arrow: Right 206">
            <a:extLst>
              <a:ext uri="{FF2B5EF4-FFF2-40B4-BE49-F238E27FC236}">
                <a16:creationId xmlns:a16="http://schemas.microsoft.com/office/drawing/2014/main" id="{983158F5-5D0F-4872-9BC4-719556240DD0}"/>
              </a:ext>
            </a:extLst>
          </p:cNvPr>
          <p:cNvSpPr/>
          <p:nvPr/>
        </p:nvSpPr>
        <p:spPr>
          <a:xfrm>
            <a:off x="8777551" y="6518485"/>
            <a:ext cx="957776" cy="185060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</a:t>
            </a:r>
            <a:r>
              <a:rPr lang="de-DE" dirty="0"/>
              <a:t> </a:t>
            </a:r>
            <a:r>
              <a:rPr lang="de-DE" sz="3200" dirty="0"/>
              <a:t>Blind Source </a:t>
            </a:r>
            <a:r>
              <a:rPr lang="de-DE" sz="3200" dirty="0" err="1"/>
              <a:t>Seperation</a:t>
            </a:r>
            <a:br>
              <a:rPr lang="de-DE" sz="3200" dirty="0"/>
            </a:br>
            <a:r>
              <a:rPr lang="de-DE" sz="2400" b="0" dirty="0">
                <a:solidFill>
                  <a:schemeClr val="accent5"/>
                </a:solidFill>
              </a:rPr>
              <a:t>Graph </a:t>
            </a:r>
            <a:r>
              <a:rPr lang="de-DE" sz="2400" b="0" dirty="0" err="1">
                <a:solidFill>
                  <a:schemeClr val="accent5"/>
                </a:solidFill>
              </a:rPr>
              <a:t>Decorrelation</a:t>
            </a:r>
            <a:endParaRPr lang="de-DE" sz="2800" b="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de-DE" sz="1800" dirty="0"/>
                  <a:t>Find a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that</a:t>
                </a:r>
                <a:r>
                  <a:rPr lang="de-DE" sz="1800" dirty="0"/>
                  <a:t> </a:t>
                </a:r>
                <a:r>
                  <a:rPr lang="de-DE" sz="1800" b="1" dirty="0" err="1"/>
                  <a:t>diagonalizes</a:t>
                </a:r>
                <a:r>
                  <a:rPr lang="de-DE" sz="1800" dirty="0"/>
                  <a:t> 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𝐔</m:t>
                    </m:r>
                    <m:sSubSup>
                      <m:sSubSupPr>
                        <m:ctrlPr>
                          <a:rPr lang="de-DE" sz="1800" b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sub>
                      <m:sup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𝐆𝐫𝐚𝐩𝐡</m:t>
                        </m:r>
                      </m:sup>
                    </m:sSubSup>
                    <m:sSup>
                      <m:sSupPr>
                        <m:ctrlPr>
                          <a:rPr lang="de-DE" sz="1800" b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de-DE" sz="1800" b="1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much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possible</a:t>
                </a:r>
              </a:p>
              <a:p>
                <a:r>
                  <a:rPr lang="de-DE" sz="1800" dirty="0"/>
                  <a:t>The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smtClean="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decorrelates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1800" dirty="0"/>
                  <a:t> in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-sense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is</a:t>
                </a:r>
                <a:r>
                  <a:rPr lang="de-DE" sz="1800" dirty="0"/>
                  <a:t> a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BSS </a:t>
                </a:r>
                <a:r>
                  <a:rPr lang="de-DE" sz="1800" dirty="0" err="1"/>
                  <a:t>problem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-signals</a:t>
                </a:r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138" t="-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4" name="Picture 1163">
            <a:extLst>
              <a:ext uri="{FF2B5EF4-FFF2-40B4-BE49-F238E27FC236}">
                <a16:creationId xmlns:a16="http://schemas.microsoft.com/office/drawing/2014/main" id="{92DA048D-6AE4-4010-92D0-986810D58B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1" t="17691" r="26399" b="19199"/>
          <a:stretch/>
        </p:blipFill>
        <p:spPr>
          <a:xfrm>
            <a:off x="9866023" y="6020086"/>
            <a:ext cx="1116150" cy="996798"/>
          </a:xfrm>
          <a:prstGeom prst="rect">
            <a:avLst/>
          </a:prstGeom>
        </p:spPr>
      </p:pic>
      <p:pic>
        <p:nvPicPr>
          <p:cNvPr id="206" name="Picture 2" descr="Question mark Free Icon">
            <a:extLst>
              <a:ext uri="{FF2B5EF4-FFF2-40B4-BE49-F238E27FC236}">
                <a16:creationId xmlns:a16="http://schemas.microsoft.com/office/drawing/2014/main" id="{F6C03D67-3B2E-450D-874B-239D46C07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794" y="6123195"/>
            <a:ext cx="395290" cy="39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1" name="Picture 6">
            <a:extLst>
              <a:ext uri="{FF2B5EF4-FFF2-40B4-BE49-F238E27FC236}">
                <a16:creationId xmlns:a16="http://schemas.microsoft.com/office/drawing/2014/main" id="{30886499-53BB-4E43-A7D5-3C930AA1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2" y="3856750"/>
            <a:ext cx="1679258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2">
            <a:extLst>
              <a:ext uri="{FF2B5EF4-FFF2-40B4-BE49-F238E27FC236}">
                <a16:creationId xmlns:a16="http://schemas.microsoft.com/office/drawing/2014/main" id="{6EA80BFC-03D9-4CD3-B797-11AD7B24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5189435"/>
            <a:ext cx="843204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TextBox 222">
            <a:extLst>
              <a:ext uri="{FF2B5EF4-FFF2-40B4-BE49-F238E27FC236}">
                <a16:creationId xmlns:a16="http://schemas.microsoft.com/office/drawing/2014/main" id="{E31B648A-6B07-4847-9CE7-BB282E8ED380}"/>
              </a:ext>
            </a:extLst>
          </p:cNvPr>
          <p:cNvSpPr txBox="1"/>
          <p:nvPr/>
        </p:nvSpPr>
        <p:spPr>
          <a:xfrm>
            <a:off x="5453267" y="5400715"/>
            <a:ext cx="2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234B3173-3CD1-48FE-926B-2159BCD241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A596604C-0232-4BA1-B66D-6828A11527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30" y="4516091"/>
            <a:ext cx="348065" cy="360575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55447392-0BE0-45D5-B653-DD2890CDF9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29" y="5431178"/>
            <a:ext cx="348065" cy="360575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A818F174-CEFA-40AA-A2A5-C16F69BC548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0" t="17734" r="27733" b="19820"/>
          <a:stretch/>
        </p:blipFill>
        <p:spPr>
          <a:xfrm>
            <a:off x="7553269" y="6051997"/>
            <a:ext cx="1040189" cy="94821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BA3EE05C-21CE-4E17-B480-7ADD3DEC63B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18607" r="26664" b="22495"/>
          <a:stretch/>
        </p:blipFill>
        <p:spPr>
          <a:xfrm>
            <a:off x="5085100" y="6072974"/>
            <a:ext cx="1077763" cy="898178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B6F73FD1-BF56-4D1B-BD73-F1C21A69A40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800" y="4394846"/>
            <a:ext cx="386747" cy="400647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5D7DADA2-5D82-4E49-8A7A-D7C681543C3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5335684"/>
            <a:ext cx="386747" cy="400647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7FB9EF69-61BB-4592-80D5-A1F11122D83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63" y="6219206"/>
            <a:ext cx="386747" cy="40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09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8986356-E506-477D-A924-D0930E9D9499}"/>
              </a:ext>
            </a:extLst>
          </p:cNvPr>
          <p:cNvSpPr txBox="1">
            <a:spLocks/>
          </p:cNvSpPr>
          <p:nvPr/>
        </p:nvSpPr>
        <p:spPr>
          <a:xfrm>
            <a:off x="504000" y="2303292"/>
            <a:ext cx="11059350" cy="168923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b="1" u="sng" dirty="0" err="1"/>
              <a:t>PowerICA</a:t>
            </a:r>
            <a:r>
              <a:rPr lang="de-DE" sz="1800" b="1" u="sng" dirty="0"/>
              <a:t> </a:t>
            </a:r>
            <a:r>
              <a:rPr lang="de-DE" sz="1800" b="1" u="sng" dirty="0" err="1"/>
              <a:t>shortcomings</a:t>
            </a:r>
            <a:r>
              <a:rPr lang="de-DE" sz="1800" b="1" u="sng" dirty="0"/>
              <a:t>:</a:t>
            </a:r>
          </a:p>
          <a:p>
            <a:r>
              <a:rPr lang="de-DE" sz="1800" dirty="0" err="1"/>
              <a:t>Significant</a:t>
            </a:r>
            <a:r>
              <a:rPr lang="de-DE" sz="1800" dirty="0"/>
              <a:t>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sample </a:t>
            </a:r>
            <a:r>
              <a:rPr lang="de-DE" sz="1800" dirty="0" err="1"/>
              <a:t>sizes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 </a:t>
            </a:r>
            <a:r>
              <a:rPr lang="de-DE" sz="1800" b="1" dirty="0">
                <a:solidFill>
                  <a:schemeClr val="accent5"/>
                </a:solidFill>
              </a:rPr>
              <a:t>N &lt;&lt; 5000</a:t>
            </a:r>
          </a:p>
          <a:p>
            <a:r>
              <a:rPr lang="de-DE" sz="1800" dirty="0" err="1"/>
              <a:t>Unable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recover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</a:rPr>
              <a:t>gaussian</a:t>
            </a:r>
            <a:r>
              <a:rPr lang="de-DE" sz="1800" b="1" dirty="0">
                <a:solidFill>
                  <a:schemeClr val="accent5"/>
                </a:solidFill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</a:rPr>
              <a:t>signal</a:t>
            </a:r>
            <a:endParaRPr lang="de-DE" sz="1800" b="1" dirty="0">
              <a:solidFill>
                <a:schemeClr val="accent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</a:t>
            </a:r>
            <a:r>
              <a:rPr lang="de-DE" sz="3200" dirty="0" err="1"/>
              <a:t>Seperation</a:t>
            </a:r>
            <a:br>
              <a:rPr lang="de-DE" sz="3200" dirty="0"/>
            </a:br>
            <a:r>
              <a:rPr lang="de-DE" sz="2400" b="0" dirty="0">
                <a:solidFill>
                  <a:schemeClr val="accent5"/>
                </a:solidFill>
              </a:rPr>
              <a:t>Graph </a:t>
            </a:r>
            <a:r>
              <a:rPr lang="de-DE" sz="2400" b="0" dirty="0" err="1">
                <a:solidFill>
                  <a:schemeClr val="accent5"/>
                </a:solidFill>
              </a:rPr>
              <a:t>Decorrelation</a:t>
            </a:r>
            <a:endParaRPr lang="de-DE" sz="2800" b="0" dirty="0">
              <a:solidFill>
                <a:schemeClr val="accent5"/>
              </a:solidFill>
            </a:endParaRPr>
          </a:p>
        </p:txBody>
      </p:sp>
      <p:graphicFrame>
        <p:nvGraphicFramePr>
          <p:cNvPr id="18" name="Table 9">
            <a:extLst>
              <a:ext uri="{FF2B5EF4-FFF2-40B4-BE49-F238E27FC236}">
                <a16:creationId xmlns:a16="http://schemas.microsoft.com/office/drawing/2014/main" id="{B781D9D6-A2D6-4FC6-A17E-2C6DB2601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943344"/>
              </p:ext>
            </p:extLst>
          </p:nvPr>
        </p:nvGraphicFramePr>
        <p:xfrm>
          <a:off x="504000" y="3830995"/>
          <a:ext cx="11793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911">
                  <a:extLst>
                    <a:ext uri="{9D8B030D-6E8A-4147-A177-3AD203B41FA5}">
                      <a16:colId xmlns:a16="http://schemas.microsoft.com/office/drawing/2014/main" val="2507060102"/>
                    </a:ext>
                  </a:extLst>
                </a:gridCol>
                <a:gridCol w="5855689">
                  <a:extLst>
                    <a:ext uri="{9D8B030D-6E8A-4147-A177-3AD203B41FA5}">
                      <a16:colId xmlns:a16="http://schemas.microsoft.com/office/drawing/2014/main" val="179224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sng" dirty="0"/>
                        <a:t>Advantages</a:t>
                      </a:r>
                      <a:endParaRPr lang="fr-FR" sz="20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u="sng" dirty="0" err="1"/>
                        <a:t>Disadvantages</a:t>
                      </a:r>
                      <a:endParaRPr lang="fr-FR" sz="24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No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assumptions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about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the</a:t>
                      </a:r>
                      <a:r>
                        <a:rPr lang="de-DE" sz="1800" dirty="0"/>
                        <a:t>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distribution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of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the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signals</a:t>
                      </a:r>
                      <a:r>
                        <a:rPr lang="de-DE" sz="1800" dirty="0"/>
                        <a:t>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always</a:t>
                      </a:r>
                      <a:r>
                        <a:rPr lang="de-DE" sz="1800" dirty="0"/>
                        <a:t>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directly</a:t>
                      </a:r>
                      <a:r>
                        <a:rPr lang="de-DE" sz="1800" dirty="0"/>
                        <a:t>  </a:t>
                      </a:r>
                      <a:r>
                        <a:rPr lang="de-DE" sz="1800" dirty="0" err="1"/>
                        <a:t>available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Works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small</a:t>
                      </a:r>
                      <a:r>
                        <a:rPr lang="de-DE" sz="1800" dirty="0"/>
                        <a:t> sample </a:t>
                      </a:r>
                      <a:r>
                        <a:rPr lang="de-DE" sz="1800" dirty="0" err="1"/>
                        <a:t>sizes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Highly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dependent</a:t>
                      </a:r>
                      <a:r>
                        <a:rPr lang="de-DE" sz="1800" dirty="0"/>
                        <a:t> on </a:t>
                      </a:r>
                      <a:r>
                        <a:rPr lang="de-DE" sz="1800" dirty="0" err="1"/>
                        <a:t>accurately</a:t>
                      </a:r>
                      <a:r>
                        <a:rPr lang="de-DE" sz="1800" dirty="0"/>
                        <a:t>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estimated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graph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many</a:t>
                      </a:r>
                      <a:r>
                        <a:rPr lang="de-DE" sz="1800" dirty="0"/>
                        <a:t> real-    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world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problems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8542"/>
                  </a:ext>
                </a:extLst>
              </a:tr>
            </a:tbl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F547F3E6-A951-4348-8541-81133B2D21B2}"/>
              </a:ext>
            </a:extLst>
          </p:cNvPr>
          <p:cNvSpPr/>
          <p:nvPr/>
        </p:nvSpPr>
        <p:spPr>
          <a:xfrm>
            <a:off x="8777551" y="6518485"/>
            <a:ext cx="957776" cy="185060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F02437-2C4A-4E11-A52C-C18BF63988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1" t="17691" r="26399" b="19199"/>
          <a:stretch/>
        </p:blipFill>
        <p:spPr>
          <a:xfrm>
            <a:off x="9866023" y="6020086"/>
            <a:ext cx="1116150" cy="996798"/>
          </a:xfrm>
          <a:prstGeom prst="rect">
            <a:avLst/>
          </a:prstGeom>
        </p:spPr>
      </p:pic>
      <p:pic>
        <p:nvPicPr>
          <p:cNvPr id="23" name="Picture 2" descr="Question mark Free Icon">
            <a:extLst>
              <a:ext uri="{FF2B5EF4-FFF2-40B4-BE49-F238E27FC236}">
                <a16:creationId xmlns:a16="http://schemas.microsoft.com/office/drawing/2014/main" id="{1A317713-D6F0-4E01-A738-1F75707E4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794" y="6123195"/>
            <a:ext cx="395290" cy="39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A86B9C5E-56B3-40EC-A6AD-EDA911D4D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2" y="3856750"/>
            <a:ext cx="1679258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627A908B-DA6E-415B-B773-EECA2CC2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5189435"/>
            <a:ext cx="843204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7233B9B-674F-4958-90B0-E754F64A5893}"/>
              </a:ext>
            </a:extLst>
          </p:cNvPr>
          <p:cNvSpPr txBox="1"/>
          <p:nvPr/>
        </p:nvSpPr>
        <p:spPr>
          <a:xfrm>
            <a:off x="5453267" y="5400715"/>
            <a:ext cx="2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FE6FD5-E5B3-44DC-8A54-8D11C4307709}"/>
              </a:ext>
            </a:extLst>
          </p:cNvPr>
          <p:cNvSpPr txBox="1"/>
          <p:nvPr/>
        </p:nvSpPr>
        <p:spPr>
          <a:xfrm>
            <a:off x="504000" y="7419204"/>
            <a:ext cx="119710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</a:rPr>
              <a:t>Graph </a:t>
            </a:r>
            <a:r>
              <a:rPr lang="de-DE" sz="2000" dirty="0" err="1">
                <a:solidFill>
                  <a:schemeClr val="accent5"/>
                </a:solidFill>
              </a:rPr>
              <a:t>based</a:t>
            </a:r>
            <a:r>
              <a:rPr lang="de-DE" sz="2000" dirty="0">
                <a:solidFill>
                  <a:schemeClr val="accent5"/>
                </a:solidFill>
              </a:rPr>
              <a:t> BSS and non-</a:t>
            </a:r>
            <a:r>
              <a:rPr lang="de-DE" sz="2000" dirty="0" err="1">
                <a:solidFill>
                  <a:schemeClr val="accent5"/>
                </a:solidFill>
              </a:rPr>
              <a:t>gaussianity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based</a:t>
            </a:r>
            <a:r>
              <a:rPr lang="de-DE" sz="2000" dirty="0">
                <a:solidFill>
                  <a:schemeClr val="accent5"/>
                </a:solidFill>
              </a:rPr>
              <a:t> BSS </a:t>
            </a:r>
            <a:r>
              <a:rPr lang="de-DE" sz="2000" dirty="0" err="1">
                <a:solidFill>
                  <a:schemeClr val="accent5"/>
                </a:solidFill>
              </a:rPr>
              <a:t>seem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to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make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up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for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each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others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weak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points</a:t>
            </a:r>
            <a:r>
              <a:rPr lang="de-DE" sz="2000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CFC33A8A-D503-4690-8D52-75AC350FC952}"/>
              </a:ext>
            </a:extLst>
          </p:cNvPr>
          <p:cNvSpPr/>
          <p:nvPr/>
        </p:nvSpPr>
        <p:spPr>
          <a:xfrm rot="20426168">
            <a:off x="4743943" y="2804573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8848944-095D-4287-AC79-7157A45AD072}"/>
              </a:ext>
            </a:extLst>
          </p:cNvPr>
          <p:cNvSpPr/>
          <p:nvPr/>
        </p:nvSpPr>
        <p:spPr>
          <a:xfrm rot="897967">
            <a:off x="5797717" y="2466947"/>
            <a:ext cx="759722" cy="3139440"/>
          </a:xfrm>
          <a:prstGeom prst="arc">
            <a:avLst>
              <a:gd name="adj1" fmla="val 16920140"/>
              <a:gd name="adj2" fmla="val 4867280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4712D10-A4DC-440C-A1E8-E2ADBAB1A2F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16015C8-081F-441C-BD6B-FECCBF5835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30" y="4516091"/>
            <a:ext cx="348065" cy="36057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363090A-8EA2-470A-B441-EF54E1B059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29" y="5431178"/>
            <a:ext cx="348065" cy="3605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F1AE44E-83BC-4E81-9F08-71D9C213341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0" t="17734" r="27733" b="19820"/>
          <a:stretch/>
        </p:blipFill>
        <p:spPr>
          <a:xfrm>
            <a:off x="7553269" y="6051997"/>
            <a:ext cx="1040189" cy="9482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9F9A93-9241-4B92-A601-C79B21BBB25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18607" r="26664" b="22495"/>
          <a:stretch/>
        </p:blipFill>
        <p:spPr>
          <a:xfrm>
            <a:off x="5085100" y="6072974"/>
            <a:ext cx="1077763" cy="89817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AB09BD6-1580-4733-9D36-264CA944709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800" y="4394846"/>
            <a:ext cx="386747" cy="40064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31A1E65-BB52-442A-B1D9-DD13B3DDC52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5335684"/>
            <a:ext cx="386747" cy="40064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28421D9-9734-4942-A4C4-35F3CAAF34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63" y="6219206"/>
            <a:ext cx="386747" cy="40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79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F9FD159-8173-424C-93CA-CD7BB8F3F8C6}"/>
              </a:ext>
            </a:extLst>
          </p:cNvPr>
          <p:cNvSpPr/>
          <p:nvPr/>
        </p:nvSpPr>
        <p:spPr>
          <a:xfrm>
            <a:off x="9261834" y="5853821"/>
            <a:ext cx="2712750" cy="692058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E2279-E029-4236-B07E-5055EDB172B7}"/>
                  </a:ext>
                </a:extLst>
              </p:cNvPr>
              <p:cNvSpPr txBox="1"/>
              <p:nvPr/>
            </p:nvSpPr>
            <p:spPr>
              <a:xfrm>
                <a:off x="9270755" y="5859717"/>
                <a:ext cx="2712750" cy="7353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</a:rPr>
                  <a:t>Composite </a:t>
                </a:r>
                <a:r>
                  <a:rPr lang="de-DE" sz="2000" b="1" dirty="0" err="1">
                    <a:solidFill>
                      <a:schemeClr val="bg1"/>
                    </a:solidFill>
                  </a:rPr>
                  <a:t>objective</a:t>
                </a:r>
                <a:r>
                  <a:rPr lang="de-DE" sz="2000" b="1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b="1" dirty="0" err="1">
                    <a:solidFill>
                      <a:schemeClr val="bg1"/>
                    </a:solidFill>
                  </a:rPr>
                  <a:t>function</a:t>
                </a:r>
                <a:r>
                  <a:rPr lang="de-DE" sz="2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de-DE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𝐜𝐨𝐦𝐩𝐨𝐬𝐢𝐭𝐞</m:t>
                        </m:r>
                      </m:sub>
                    </m:sSub>
                  </m:oMath>
                </a14:m>
                <a:endParaRPr lang="fr-FR" sz="2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E2279-E029-4236-B07E-5055EDB17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755" y="5859717"/>
                <a:ext cx="2712750" cy="735394"/>
              </a:xfrm>
              <a:prstGeom prst="rect">
                <a:avLst/>
              </a:prstGeom>
              <a:blipFill>
                <a:blip r:embed="rId2"/>
                <a:stretch>
                  <a:fillRect l="-1798" t="-3306" r="-1573" b="-99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de-DE" sz="2400" b="1" u="sng" dirty="0"/>
                  <a:t>How </a:t>
                </a:r>
                <a:r>
                  <a:rPr lang="de-DE" sz="2400" b="1" u="sng" dirty="0" err="1"/>
                  <a:t>can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we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combine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them</a:t>
                </a:r>
                <a:r>
                  <a:rPr lang="de-DE" sz="2400" b="1" u="sng" dirty="0"/>
                  <a:t>?</a:t>
                </a:r>
              </a:p>
              <a:p>
                <a:pPr marL="0" indent="0" algn="ctr">
                  <a:buNone/>
                </a:pPr>
                <a:endParaRPr lang="de-DE" sz="2400" b="1" u="sng" dirty="0"/>
              </a:p>
              <a:p>
                <a:r>
                  <a:rPr lang="de-DE" sz="1800" dirty="0"/>
                  <a:t>Approach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Jari Miettinen et al. (Aalto University)</a:t>
                </a:r>
              </a:p>
              <a:p>
                <a:r>
                  <a:rPr lang="de-DE" sz="1800" b="1" dirty="0" err="1"/>
                  <a:t>Define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composite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objective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function</a:t>
                </a:r>
                <a:r>
                  <a:rPr lang="de-DE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𝐜𝐨𝐦𝐩𝐨𝐬𝐢𝐭𝐞</m:t>
                        </m:r>
                      </m:sub>
                    </m:sSub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b="1" dirty="0"/>
                  <a:t>: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13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09777D3A-5401-4C7D-A0DC-648830D3FEAF}"/>
              </a:ext>
            </a:extLst>
          </p:cNvPr>
          <p:cNvSpPr/>
          <p:nvPr/>
        </p:nvSpPr>
        <p:spPr>
          <a:xfrm>
            <a:off x="6873470" y="5061648"/>
            <a:ext cx="1305699" cy="114247"/>
          </a:xfrm>
          <a:prstGeom prst="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Warning Sign Comments - Triangle Icon Png Clipart (980x790), Png Download">
            <a:extLst>
              <a:ext uri="{FF2B5EF4-FFF2-40B4-BE49-F238E27FC236}">
                <a16:creationId xmlns:a16="http://schemas.microsoft.com/office/drawing/2014/main" id="{BCC4EA83-2BD0-451D-8702-4EAADDE49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64386" y="4578820"/>
            <a:ext cx="1411866" cy="11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</a:t>
            </a:r>
            <a:r>
              <a:rPr lang="de-DE" sz="3200" dirty="0" err="1"/>
              <a:t>Seperation</a:t>
            </a:r>
            <a:br>
              <a:rPr lang="de-DE" dirty="0"/>
            </a:br>
            <a:r>
              <a:rPr lang="de-DE" sz="2400" b="0" dirty="0">
                <a:solidFill>
                  <a:schemeClr val="accent5"/>
                </a:solidFill>
              </a:rPr>
              <a:t>Composite </a:t>
            </a:r>
            <a:r>
              <a:rPr lang="de-DE" sz="2400" b="0" dirty="0" err="1">
                <a:solidFill>
                  <a:schemeClr val="accent5"/>
                </a:solidFill>
              </a:rPr>
              <a:t>Objective</a:t>
            </a:r>
            <a:endParaRPr lang="de-DE" sz="2800" b="0" dirty="0">
              <a:solidFill>
                <a:schemeClr val="accent5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9341A1-1721-4F0D-B836-78070876703F}"/>
              </a:ext>
            </a:extLst>
          </p:cNvPr>
          <p:cNvGrpSpPr/>
          <p:nvPr/>
        </p:nvGrpSpPr>
        <p:grpSpPr>
          <a:xfrm>
            <a:off x="521405" y="4345920"/>
            <a:ext cx="4100373" cy="1536723"/>
            <a:chOff x="1661007" y="3494156"/>
            <a:chExt cx="4100373" cy="15367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A9EB10-B347-40BC-974A-52543F917D60}"/>
                </a:ext>
              </a:extLst>
            </p:cNvPr>
            <p:cNvSpPr txBox="1"/>
            <p:nvPr/>
          </p:nvSpPr>
          <p:spPr>
            <a:xfrm>
              <a:off x="1740923" y="3523854"/>
              <a:ext cx="402045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u="sng" dirty="0" err="1">
                  <a:solidFill>
                    <a:schemeClr val="accent5"/>
                  </a:solidFill>
                </a:rPr>
                <a:t>PowerICA</a:t>
              </a:r>
              <a:r>
                <a:rPr lang="de-DE" sz="1800" b="1" u="sng" dirty="0">
                  <a:solidFill>
                    <a:schemeClr val="accent5"/>
                  </a:solidFill>
                </a:rPr>
                <a:t> </a:t>
              </a:r>
              <a:r>
                <a:rPr lang="de-DE" sz="1800" b="1" u="sng" dirty="0" err="1">
                  <a:solidFill>
                    <a:schemeClr val="accent5"/>
                  </a:solidFill>
                </a:rPr>
                <a:t>objective</a:t>
              </a:r>
              <a:r>
                <a:rPr lang="de-DE" sz="1800" b="1" u="sng" dirty="0">
                  <a:solidFill>
                    <a:schemeClr val="accent5"/>
                  </a:solidFill>
                </a:rPr>
                <a:t>:</a:t>
              </a:r>
            </a:p>
            <a:p>
              <a:endParaRPr lang="de-DE" sz="1800" u="sng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de-DE" sz="1800" dirty="0" err="1"/>
                <a:t>Maximize</a:t>
              </a:r>
              <a:r>
                <a:rPr lang="de-DE" sz="1800" dirty="0"/>
                <a:t> </a:t>
              </a:r>
              <a:r>
                <a:rPr lang="de-DE" sz="1800" dirty="0" err="1"/>
                <a:t>estimate</a:t>
              </a:r>
              <a:r>
                <a:rPr lang="de-DE" sz="1800" dirty="0"/>
                <a:t>  </a:t>
              </a:r>
              <a:r>
                <a:rPr lang="de-DE" sz="1800" dirty="0" err="1"/>
                <a:t>of</a:t>
              </a:r>
              <a:r>
                <a:rPr lang="de-DE" sz="1800" dirty="0"/>
                <a:t> </a:t>
              </a:r>
              <a:r>
                <a:rPr lang="de-DE" sz="1800" dirty="0" err="1"/>
                <a:t>negentropy</a:t>
              </a:r>
              <a:r>
                <a:rPr lang="de-DE" sz="1800" dirty="0"/>
                <a:t> </a:t>
              </a:r>
              <a:r>
                <a:rPr lang="de-DE" sz="1800" dirty="0" err="1"/>
                <a:t>as</a:t>
              </a:r>
              <a:r>
                <a:rPr lang="de-DE" sz="1800" dirty="0"/>
                <a:t> a </a:t>
              </a:r>
              <a:r>
                <a:rPr lang="de-DE" sz="1800" dirty="0" err="1"/>
                <a:t>measure</a:t>
              </a:r>
              <a:r>
                <a:rPr lang="de-DE" sz="1800" dirty="0"/>
                <a:t> </a:t>
              </a:r>
              <a:r>
                <a:rPr lang="de-DE" sz="1800" dirty="0" err="1"/>
                <a:t>of</a:t>
              </a:r>
              <a:r>
                <a:rPr lang="de-DE" sz="1800" dirty="0"/>
                <a:t> non-</a:t>
              </a:r>
              <a:r>
                <a:rPr lang="de-DE" sz="1800" dirty="0" err="1"/>
                <a:t>Gaussianity</a:t>
              </a:r>
              <a:r>
                <a:rPr lang="de-DE" sz="1800" dirty="0"/>
                <a:t> </a:t>
              </a:r>
              <a:r>
                <a:rPr lang="de-DE" sz="1800" dirty="0" err="1"/>
                <a:t>with</a:t>
              </a:r>
              <a:r>
                <a:rPr lang="de-DE" sz="1800" dirty="0"/>
                <a:t> </a:t>
              </a:r>
              <a:r>
                <a:rPr lang="de-DE" sz="1800" dirty="0" err="1"/>
                <a:t>the</a:t>
              </a:r>
              <a:r>
                <a:rPr lang="de-DE" sz="1800" dirty="0"/>
                <a:t> </a:t>
              </a:r>
              <a:r>
                <a:rPr lang="de-DE" sz="1800" dirty="0" err="1"/>
                <a:t>Lagrangian</a:t>
              </a:r>
              <a:r>
                <a:rPr lang="de-DE" sz="1800" dirty="0"/>
                <a:t> </a:t>
              </a:r>
              <a:r>
                <a:rPr lang="de-DE" sz="1800" dirty="0" err="1"/>
                <a:t>method</a:t>
              </a:r>
              <a:r>
                <a:rPr lang="de-DE" sz="1800" dirty="0"/>
                <a:t>.</a:t>
              </a:r>
              <a:endParaRPr lang="fr-FR" sz="1800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7F9DAE0-9C5C-40D1-B798-0DCCF202B4AB}"/>
                </a:ext>
              </a:extLst>
            </p:cNvPr>
            <p:cNvSpPr/>
            <p:nvPr/>
          </p:nvSpPr>
          <p:spPr>
            <a:xfrm>
              <a:off x="1661007" y="3494156"/>
              <a:ext cx="4020457" cy="1536723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>
                <a:solidFill>
                  <a:schemeClr val="accent5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5E3189-8F7E-4F28-B318-D489A4B82636}"/>
              </a:ext>
            </a:extLst>
          </p:cNvPr>
          <p:cNvGrpSpPr/>
          <p:nvPr/>
        </p:nvGrpSpPr>
        <p:grpSpPr>
          <a:xfrm>
            <a:off x="504000" y="6399377"/>
            <a:ext cx="4773571" cy="1552030"/>
            <a:chOff x="7010400" y="5821678"/>
            <a:chExt cx="4773571" cy="15520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86005-AD1F-4196-9E55-25376DE1C02E}"/>
                </a:ext>
              </a:extLst>
            </p:cNvPr>
            <p:cNvSpPr txBox="1"/>
            <p:nvPr/>
          </p:nvSpPr>
          <p:spPr>
            <a:xfrm>
              <a:off x="7068457" y="5821678"/>
              <a:ext cx="4715514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800" b="1" u="sng" dirty="0">
                  <a:solidFill>
                    <a:srgbClr val="005C9C"/>
                  </a:solidFill>
                </a:rPr>
                <a:t>Graph </a:t>
              </a:r>
              <a:r>
                <a:rPr lang="de-DE" sz="1800" b="1" u="sng" dirty="0" err="1">
                  <a:solidFill>
                    <a:srgbClr val="005C9C"/>
                  </a:solidFill>
                </a:rPr>
                <a:t>decorrelation</a:t>
              </a:r>
              <a:r>
                <a:rPr lang="de-DE" sz="1800" b="1" u="sng" dirty="0">
                  <a:solidFill>
                    <a:srgbClr val="005C9C"/>
                  </a:solidFill>
                </a:rPr>
                <a:t> </a:t>
              </a:r>
              <a:r>
                <a:rPr lang="de-DE" sz="1800" b="1" u="sng" dirty="0" err="1">
                  <a:solidFill>
                    <a:srgbClr val="005C9C"/>
                  </a:solidFill>
                </a:rPr>
                <a:t>objective</a:t>
              </a:r>
              <a:r>
                <a:rPr lang="de-DE" sz="1800" b="1" u="sng" dirty="0">
                  <a:solidFill>
                    <a:srgbClr val="005C9C"/>
                  </a:solidFill>
                </a:rPr>
                <a:t>:</a:t>
              </a:r>
            </a:p>
            <a:p>
              <a:endParaRPr lang="de-DE" sz="1800" u="sng" dirty="0">
                <a:solidFill>
                  <a:srgbClr val="002060"/>
                </a:solidFill>
              </a:endParaRPr>
            </a:p>
            <a:p>
              <a:r>
                <a:rPr lang="de-DE" sz="1800" dirty="0" err="1"/>
                <a:t>Diagonalize</a:t>
              </a:r>
              <a:r>
                <a:rPr lang="de-DE" sz="1800" dirty="0"/>
                <a:t> </a:t>
              </a:r>
              <a:r>
                <a:rPr lang="de-DE" sz="1800" dirty="0" err="1"/>
                <a:t>graph-autocorrelation</a:t>
              </a:r>
              <a:r>
                <a:rPr lang="de-DE" sz="1800" dirty="0"/>
                <a:t> </a:t>
              </a:r>
              <a:r>
                <a:rPr lang="de-DE" sz="1800" dirty="0" err="1"/>
                <a:t>as</a:t>
              </a:r>
              <a:r>
                <a:rPr lang="de-DE" sz="1800" dirty="0"/>
                <a:t> </a:t>
              </a:r>
              <a:r>
                <a:rPr lang="de-DE" sz="1800" dirty="0" err="1"/>
                <a:t>much</a:t>
              </a:r>
              <a:r>
                <a:rPr lang="de-DE" sz="1800" dirty="0"/>
                <a:t> </a:t>
              </a:r>
              <a:r>
                <a:rPr lang="de-DE" sz="1800" dirty="0" err="1"/>
                <a:t>as</a:t>
              </a:r>
              <a:r>
                <a:rPr lang="de-DE" sz="1800" dirty="0"/>
                <a:t> possible. </a:t>
              </a:r>
              <a:r>
                <a:rPr lang="de-DE" sz="1800" dirty="0" err="1"/>
                <a:t>For</a:t>
              </a:r>
              <a:r>
                <a:rPr lang="de-DE" sz="1800" dirty="0"/>
                <a:t> </a:t>
              </a:r>
              <a:r>
                <a:rPr lang="de-DE" sz="1800" dirty="0" err="1"/>
                <a:t>only</a:t>
              </a:r>
              <a:r>
                <a:rPr lang="de-DE" sz="1800" dirty="0"/>
                <a:t> </a:t>
              </a:r>
              <a:r>
                <a:rPr lang="de-DE" sz="1800" dirty="0" err="1"/>
                <a:t>one</a:t>
              </a:r>
              <a:r>
                <a:rPr lang="de-DE" sz="1800" dirty="0"/>
                <a:t> </a:t>
              </a:r>
              <a:r>
                <a:rPr lang="de-DE" sz="1800" dirty="0" err="1"/>
                <a:t>adjacency</a:t>
              </a:r>
              <a:r>
                <a:rPr lang="de-DE" sz="1800" dirty="0"/>
                <a:t> </a:t>
              </a:r>
              <a:r>
                <a:rPr lang="fr-FR" sz="1800" b="0" i="0" dirty="0">
                  <a:effectLst/>
                  <a:latin typeface="Arial(Body)"/>
                </a:rPr>
                <a:t>⇒</a:t>
              </a:r>
              <a:r>
                <a:rPr lang="de-DE" sz="1800" dirty="0"/>
                <a:t> </a:t>
              </a:r>
              <a:r>
                <a:rPr lang="de-DE" sz="1800" dirty="0" err="1"/>
                <a:t>eigenvalue</a:t>
              </a:r>
              <a:r>
                <a:rPr lang="de-DE" sz="1800" dirty="0"/>
                <a:t> </a:t>
              </a:r>
              <a:r>
                <a:rPr lang="de-DE" sz="1800" dirty="0" err="1"/>
                <a:t>problem</a:t>
              </a:r>
              <a:r>
                <a:rPr lang="de-DE" sz="1800" dirty="0"/>
                <a:t>.</a:t>
              </a:r>
              <a:endParaRPr lang="fr-FR" sz="1800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7C16980-5A98-4CBE-A7B8-C091EBB03D96}"/>
                </a:ext>
              </a:extLst>
            </p:cNvPr>
            <p:cNvSpPr/>
            <p:nvPr/>
          </p:nvSpPr>
          <p:spPr>
            <a:xfrm>
              <a:off x="7010400" y="5828935"/>
              <a:ext cx="4586514" cy="1544773"/>
            </a:xfrm>
            <a:prstGeom prst="roundRect">
              <a:avLst/>
            </a:prstGeom>
            <a:noFill/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652D61-3530-4E56-A901-3C7B50326C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8F8334E5-2558-420D-B0B9-46443928D0EA}"/>
              </a:ext>
            </a:extLst>
          </p:cNvPr>
          <p:cNvSpPr/>
          <p:nvPr/>
        </p:nvSpPr>
        <p:spPr>
          <a:xfrm rot="16200000">
            <a:off x="5076466" y="4499689"/>
            <a:ext cx="202545" cy="1229182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9BD1BDA2-19A0-4044-AEE9-FD05E4971063}"/>
              </a:ext>
            </a:extLst>
          </p:cNvPr>
          <p:cNvSpPr/>
          <p:nvPr/>
        </p:nvSpPr>
        <p:spPr>
          <a:xfrm>
            <a:off x="8048675" y="5061648"/>
            <a:ext cx="202545" cy="778324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CA822E-34D8-4480-AFA3-EAB987A548AA}"/>
              </a:ext>
            </a:extLst>
          </p:cNvPr>
          <p:cNvSpPr/>
          <p:nvPr/>
        </p:nvSpPr>
        <p:spPr>
          <a:xfrm>
            <a:off x="7772386" y="5852946"/>
            <a:ext cx="770400" cy="770413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dirty="0"/>
              <a:t>+</a:t>
            </a:r>
            <a:endParaRPr lang="fr-FR" sz="6000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E7F68504-AB93-43DD-A267-D59929FEC04B}"/>
              </a:ext>
            </a:extLst>
          </p:cNvPr>
          <p:cNvSpPr/>
          <p:nvPr/>
        </p:nvSpPr>
        <p:spPr>
          <a:xfrm rot="16200000">
            <a:off x="5340150" y="6884198"/>
            <a:ext cx="202546" cy="701818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9B5CE-75F3-4CE2-94F4-23CC8D5D2803}"/>
                  </a:ext>
                </a:extLst>
              </p:cNvPr>
              <p:cNvSpPr txBox="1"/>
              <p:nvPr/>
            </p:nvSpPr>
            <p:spPr>
              <a:xfrm>
                <a:off x="5717419" y="4824174"/>
                <a:ext cx="113524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2800" b="1" i="0" smtClean="0">
                          <a:solidFill>
                            <a:schemeClr val="bg1"/>
                          </a:solidFill>
                        </a:rPr>
                        <m:t>(1−</m:t>
                      </m:r>
                      <m:r>
                        <m:rPr>
                          <m:nor/>
                        </m:rPr>
                        <a:rPr lang="el-GR" sz="2800" b="1" smtClean="0">
                          <a:solidFill>
                            <a:schemeClr val="bg1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de-DE" sz="2800" b="1" i="0" smtClean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9B5CE-75F3-4CE2-94F4-23CC8D5D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419" y="4824174"/>
                <a:ext cx="113524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Down 30">
            <a:extLst>
              <a:ext uri="{FF2B5EF4-FFF2-40B4-BE49-F238E27FC236}">
                <a16:creationId xmlns:a16="http://schemas.microsoft.com/office/drawing/2014/main" id="{1BA1C135-A6FA-4C8A-9055-329019DBD366}"/>
              </a:ext>
            </a:extLst>
          </p:cNvPr>
          <p:cNvSpPr/>
          <p:nvPr/>
        </p:nvSpPr>
        <p:spPr>
          <a:xfrm rot="10800000">
            <a:off x="8048669" y="6636332"/>
            <a:ext cx="202545" cy="647663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DB5637-F85E-4FF3-BD4C-05DE5A5E4A63}"/>
              </a:ext>
            </a:extLst>
          </p:cNvPr>
          <p:cNvSpPr/>
          <p:nvPr/>
        </p:nvSpPr>
        <p:spPr>
          <a:xfrm>
            <a:off x="6831977" y="7169749"/>
            <a:ext cx="1347192" cy="114247"/>
          </a:xfrm>
          <a:prstGeom prst="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AD281ABC-A85B-4DDC-BEEB-F0158600930F}"/>
              </a:ext>
            </a:extLst>
          </p:cNvPr>
          <p:cNvSpPr/>
          <p:nvPr/>
        </p:nvSpPr>
        <p:spPr>
          <a:xfrm rot="16200000">
            <a:off x="8759351" y="5852952"/>
            <a:ext cx="169506" cy="770399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4256DB-8AF7-4B1E-91EE-79C2F654133B}"/>
              </a:ext>
            </a:extLst>
          </p:cNvPr>
          <p:cNvSpPr txBox="1"/>
          <p:nvPr/>
        </p:nvSpPr>
        <p:spPr>
          <a:xfrm>
            <a:off x="5277701" y="8080127"/>
            <a:ext cx="223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Balance Parameter</a:t>
            </a:r>
            <a:endParaRPr lang="fr-FR" sz="18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0A16DBD-D758-48C3-AE4A-3B0634724D02}"/>
              </a:ext>
            </a:extLst>
          </p:cNvPr>
          <p:cNvSpPr/>
          <p:nvPr/>
        </p:nvSpPr>
        <p:spPr>
          <a:xfrm>
            <a:off x="5335629" y="4011638"/>
            <a:ext cx="2029922" cy="4904122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4FB469-6CBF-477C-8D34-AD8539507B48}"/>
                  </a:ext>
                </a:extLst>
              </p:cNvPr>
              <p:cNvSpPr txBox="1"/>
              <p:nvPr/>
            </p:nvSpPr>
            <p:spPr>
              <a:xfrm>
                <a:off x="5772598" y="8463678"/>
                <a:ext cx="11592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1800" b="1" i="0" smtClean="0">
                          <a:solidFill>
                            <a:schemeClr val="tx1"/>
                          </a:solidFill>
                        </a:rPr>
                        <m:t>0 &lt; </m:t>
                      </m:r>
                      <m:r>
                        <m:rPr>
                          <m:nor/>
                        </m:rPr>
                        <a:rPr lang="el-GR" sz="1800" b="1" smtClean="0">
                          <a:solidFill>
                            <a:schemeClr val="tx1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de-DE" sz="1800" b="1" i="0" smtClean="0">
                          <a:solidFill>
                            <a:schemeClr val="tx1"/>
                          </a:solidFill>
                        </a:rPr>
                        <m:t> &lt; 1</m:t>
                      </m:r>
                    </m:oMath>
                  </m:oMathPara>
                </a14:m>
                <a:endParaRPr lang="fr-F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4FB469-6CBF-477C-8D34-AD8539507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598" y="8463678"/>
                <a:ext cx="115929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2">
            <a:extLst>
              <a:ext uri="{FF2B5EF4-FFF2-40B4-BE49-F238E27FC236}">
                <a16:creationId xmlns:a16="http://schemas.microsoft.com/office/drawing/2014/main" id="{696E18BA-8676-4DE4-9559-4296303E3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48368" y="6682744"/>
            <a:ext cx="1411866" cy="11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D27152-17EB-4858-9782-F565E831E5EE}"/>
                  </a:ext>
                </a:extLst>
              </p:cNvPr>
              <p:cNvSpPr txBox="1"/>
              <p:nvPr/>
            </p:nvSpPr>
            <p:spPr>
              <a:xfrm>
                <a:off x="5990624" y="6941548"/>
                <a:ext cx="48442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800" b="1" smtClean="0">
                          <a:solidFill>
                            <a:schemeClr val="bg1"/>
                          </a:solidFill>
                        </a:rPr>
                        <m:t>λ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D27152-17EB-4858-9782-F565E831E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24" y="6941548"/>
                <a:ext cx="48442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49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/>
      <p:bldP spid="14" grpId="0" animBg="1"/>
      <p:bldP spid="26" grpId="0" animBg="1"/>
      <p:bldP spid="27" grpId="0" animBg="1"/>
      <p:bldP spid="13" grpId="0"/>
      <p:bldP spid="31" grpId="0" animBg="1"/>
      <p:bldP spid="32" grpId="0" animBg="1"/>
      <p:bldP spid="33" grpId="0" animBg="1"/>
      <p:bldP spid="34" grpId="0"/>
      <p:bldP spid="35" grpId="0" animBg="1"/>
      <p:bldP spid="38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Overview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rgbClr val="BFBFBF"/>
                </a:solidFill>
              </a:rPr>
              <a:t>Graph Blind Source Separation</a:t>
            </a:r>
          </a:p>
          <a:p>
            <a:r>
              <a:rPr lang="de-DE" sz="2400" dirty="0">
                <a:solidFill>
                  <a:schemeClr val="accent5"/>
                </a:solidFill>
              </a:rPr>
              <a:t>Graph Blind Source Separation </a:t>
            </a:r>
            <a:r>
              <a:rPr lang="de-DE" sz="2400" dirty="0" err="1">
                <a:solidFill>
                  <a:schemeClr val="accent5"/>
                </a:solidFill>
              </a:rPr>
              <a:t>results</a:t>
            </a:r>
            <a:endParaRPr lang="de-DE" sz="2400" dirty="0">
              <a:solidFill>
                <a:schemeClr val="accent5"/>
              </a:solidFill>
            </a:endParaRPr>
          </a:p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Summary </a:t>
            </a:r>
            <a:r>
              <a:rPr lang="de-DE" sz="2400" dirty="0" err="1">
                <a:solidFill>
                  <a:schemeClr val="bg1">
                    <a:lumMod val="75000"/>
                  </a:schemeClr>
                </a:solidFill>
              </a:rPr>
              <a:t>of</a:t>
            </a:r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rgbClr val="BFBFBF"/>
                </a:solidFill>
              </a:rPr>
              <a:t>major</a:t>
            </a:r>
            <a:r>
              <a:rPr lang="de-DE" sz="2400" dirty="0">
                <a:solidFill>
                  <a:srgbClr val="BFBFBF"/>
                </a:solidFill>
              </a:rPr>
              <a:t> </a:t>
            </a:r>
            <a:r>
              <a:rPr lang="de-DE" sz="2400" dirty="0" err="1">
                <a:solidFill>
                  <a:srgbClr val="BFBFBF"/>
                </a:solidFill>
              </a:rPr>
              <a:t>outcomes</a:t>
            </a:r>
            <a:endParaRPr lang="de-DE" sz="2400" dirty="0">
              <a:solidFill>
                <a:srgbClr val="BFBFBF"/>
              </a:solidFill>
            </a:endParaRPr>
          </a:p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Problems and </a:t>
            </a:r>
            <a:r>
              <a:rPr lang="de-DE" sz="2400" dirty="0" err="1">
                <a:solidFill>
                  <a:schemeClr val="bg1">
                    <a:lumMod val="75000"/>
                  </a:schemeClr>
                </a:solidFill>
              </a:rPr>
              <a:t>future</a:t>
            </a:r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1">
                    <a:lumMod val="75000"/>
                  </a:schemeClr>
                </a:solidFill>
              </a:rPr>
              <a:t>research</a:t>
            </a:r>
            <a:endParaRPr lang="de-DE" sz="2400" dirty="0">
              <a:solidFill>
                <a:schemeClr val="bg1">
                  <a:lumMod val="75000"/>
                </a:schemeClr>
              </a:solidFill>
            </a:endParaRPr>
          </a:p>
          <a:p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E6EF4-86DA-4928-86A5-601AB79A09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19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b="0" dirty="0">
                <a:solidFill>
                  <a:schemeClr val="accent5"/>
                </a:solidFill>
              </a:rPr>
              <a:t>Clean </a:t>
            </a:r>
            <a:r>
              <a:rPr lang="de-DE" sz="2400" b="0" dirty="0" err="1">
                <a:solidFill>
                  <a:schemeClr val="accent5"/>
                </a:solidFill>
              </a:rPr>
              <a:t>data</a:t>
            </a:r>
            <a:endParaRPr lang="de-DE" sz="2400" b="0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</a:t>
            </a:r>
            <a:r>
              <a:rPr lang="de-DE" sz="1800" dirty="0" err="1"/>
              <a:t>PowerICA</a:t>
            </a:r>
            <a:r>
              <a:rPr lang="de-DE" sz="1800" dirty="0"/>
              <a:t>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2" y="3397795"/>
            <a:ext cx="3549511" cy="26621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323389"/>
            <a:ext cx="3549512" cy="2662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C2EAD-1066-496B-89B7-C889635D88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57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b="0" dirty="0">
                <a:solidFill>
                  <a:schemeClr val="accent5"/>
                </a:solidFill>
              </a:rPr>
              <a:t>Clean </a:t>
            </a:r>
            <a:r>
              <a:rPr lang="de-DE" sz="2400" b="0" dirty="0" err="1">
                <a:solidFill>
                  <a:schemeClr val="accent5"/>
                </a:solidFill>
              </a:rPr>
              <a:t>data</a:t>
            </a:r>
            <a:endParaRPr lang="de-DE" sz="2400" b="0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</a:t>
            </a:r>
            <a:r>
              <a:rPr lang="de-DE" sz="1800" dirty="0" err="1"/>
              <a:t>PowerICA</a:t>
            </a:r>
            <a:r>
              <a:rPr lang="de-DE" sz="1800" dirty="0"/>
              <a:t>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2" y="3397795"/>
            <a:ext cx="3549511" cy="26621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323389"/>
            <a:ext cx="3549512" cy="266213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B395D889-7218-4C8E-90D3-1BAC9686CD9F}"/>
              </a:ext>
            </a:extLst>
          </p:cNvPr>
          <p:cNvSpPr/>
          <p:nvPr/>
        </p:nvSpPr>
        <p:spPr>
          <a:xfrm>
            <a:off x="398297" y="3281742"/>
            <a:ext cx="11899303" cy="570378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482511-FD25-474C-9862-0AF7997C6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813" y="3195023"/>
            <a:ext cx="4407913" cy="587721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1C0FC8B-F6E5-4BB4-B96A-FEDC5A3F25EC}"/>
              </a:ext>
            </a:extLst>
          </p:cNvPr>
          <p:cNvSpPr txBox="1"/>
          <p:nvPr/>
        </p:nvSpPr>
        <p:spPr>
          <a:xfrm>
            <a:off x="8296918" y="4252071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2C598EE-5607-45B6-BA5C-FFB33B20CFB6}"/>
              </a:ext>
            </a:extLst>
          </p:cNvPr>
          <p:cNvCxnSpPr>
            <a:cxnSpLocks/>
          </p:cNvCxnSpPr>
          <p:nvPr/>
        </p:nvCxnSpPr>
        <p:spPr>
          <a:xfrm>
            <a:off x="4278668" y="4436737"/>
            <a:ext cx="401825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773B6222-939A-46A4-A4C7-F99497032EC9}"/>
              </a:ext>
            </a:extLst>
          </p:cNvPr>
          <p:cNvSpPr txBox="1"/>
          <p:nvPr/>
        </p:nvSpPr>
        <p:spPr>
          <a:xfrm>
            <a:off x="8295822" y="507331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3BCB4D7-C0DC-448F-98A8-60AAF24D7331}"/>
              </a:ext>
            </a:extLst>
          </p:cNvPr>
          <p:cNvCxnSpPr>
            <a:cxnSpLocks/>
          </p:cNvCxnSpPr>
          <p:nvPr/>
        </p:nvCxnSpPr>
        <p:spPr>
          <a:xfrm>
            <a:off x="4268916" y="5257976"/>
            <a:ext cx="4028002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A0A280E-328C-4F70-B4EA-04BDEF7D120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74512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b="0" dirty="0" err="1">
                <a:solidFill>
                  <a:schemeClr val="accent5"/>
                </a:solidFill>
              </a:rPr>
              <a:t>Noisy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1" y="2954143"/>
            <a:ext cx="3922364" cy="294177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089431"/>
            <a:ext cx="3922365" cy="2941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4F880C-9B97-4A29-98FB-296673B8F61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71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b="0" dirty="0" err="1">
                <a:solidFill>
                  <a:schemeClr val="accent5"/>
                </a:solidFill>
              </a:rPr>
              <a:t>Noisy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1" y="2954143"/>
            <a:ext cx="3922364" cy="294177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089431"/>
            <a:ext cx="3922365" cy="294177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8167EC1-2EA9-4B4D-9071-7EAF0504415B}"/>
              </a:ext>
            </a:extLst>
          </p:cNvPr>
          <p:cNvSpPr/>
          <p:nvPr/>
        </p:nvSpPr>
        <p:spPr>
          <a:xfrm>
            <a:off x="328642" y="2894665"/>
            <a:ext cx="12063441" cy="613276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E29279-D369-46E5-82C1-E2F5EFA36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501" y="2691143"/>
            <a:ext cx="4827948" cy="643726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FE7A7BD-0020-47DE-BFA9-9A6FC343A814}"/>
              </a:ext>
            </a:extLst>
          </p:cNvPr>
          <p:cNvSpPr txBox="1"/>
          <p:nvPr/>
        </p:nvSpPr>
        <p:spPr>
          <a:xfrm>
            <a:off x="8541661" y="450871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0,38</a:t>
            </a:r>
            <a:endParaRPr lang="en-GB" sz="1800" dirty="0">
              <a:solidFill>
                <a:srgbClr val="C00000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3AAD856-2D11-47F9-87B6-8484E0A8AA5B}"/>
              </a:ext>
            </a:extLst>
          </p:cNvPr>
          <p:cNvCxnSpPr>
            <a:cxnSpLocks/>
          </p:cNvCxnSpPr>
          <p:nvPr/>
        </p:nvCxnSpPr>
        <p:spPr>
          <a:xfrm>
            <a:off x="4133953" y="4708290"/>
            <a:ext cx="4429084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1E5B5FA-F445-490A-A694-63CAABE49C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3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b="0" dirty="0" err="1">
                <a:solidFill>
                  <a:schemeClr val="accent5"/>
                </a:solidFill>
              </a:rPr>
              <a:t>Outlier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contamination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77C9B2-E3B3-4DFF-A999-604744AF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5" y="4293096"/>
            <a:ext cx="4407913" cy="3305935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0" y="6013380"/>
            <a:ext cx="3922365" cy="294177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0" y="2954143"/>
            <a:ext cx="3922365" cy="2941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349D39-422E-40B5-B481-1EBD0FD3BE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4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6">
            <a:extLst>
              <a:ext uri="{FF2B5EF4-FFF2-40B4-BE49-F238E27FC236}">
                <a16:creationId xmlns:a16="http://schemas.microsoft.com/office/drawing/2014/main" id="{2D4FC905-A10B-4599-8C8A-1330834D6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832" y="5611336"/>
            <a:ext cx="2316487" cy="23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328480"/>
            <a:ext cx="11793600" cy="658728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de-DE" sz="1800" dirty="0" err="1"/>
              <a:t>Significant</a:t>
            </a:r>
            <a:r>
              <a:rPr lang="de-DE" sz="1800" dirty="0"/>
              <a:t>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sample </a:t>
            </a:r>
            <a:r>
              <a:rPr lang="de-DE" sz="1800" dirty="0" err="1"/>
              <a:t>sizes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 </a:t>
            </a:r>
            <a:r>
              <a:rPr lang="de-DE" sz="1800" b="1" dirty="0"/>
              <a:t>N &lt;&lt; 5000</a:t>
            </a:r>
          </a:p>
          <a:p>
            <a:pPr>
              <a:buFont typeface="+mj-lt"/>
              <a:buAutoNum type="arabicPeriod"/>
            </a:pPr>
            <a:endParaRPr lang="de-DE" sz="1800" b="1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Unable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recover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b="1" dirty="0" err="1"/>
              <a:t>Gaussian</a:t>
            </a:r>
            <a:r>
              <a:rPr lang="de-DE" sz="1800" b="1" dirty="0"/>
              <a:t> </a:t>
            </a:r>
            <a:r>
              <a:rPr lang="de-DE" sz="1800" b="1" dirty="0" err="1"/>
              <a:t>signal</a:t>
            </a:r>
            <a:endParaRPr lang="de-DE" sz="1800" b="1" dirty="0"/>
          </a:p>
          <a:p>
            <a:pPr>
              <a:buFont typeface="+mj-lt"/>
              <a:buAutoNum type="arabicPeriod"/>
            </a:pPr>
            <a:endParaRPr lang="de-DE" sz="1800" b="1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b="1" dirty="0"/>
              <a:t>SNR ≤ 20dB </a:t>
            </a:r>
            <a:r>
              <a:rPr lang="de-DE" sz="1800" dirty="0"/>
              <a:t>high </a:t>
            </a:r>
            <a:r>
              <a:rPr lang="de-DE" sz="1800" dirty="0" err="1"/>
              <a:t>variance</a:t>
            </a:r>
            <a:r>
              <a:rPr lang="de-DE" sz="1800" dirty="0"/>
              <a:t> in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</a:p>
          <a:p>
            <a:pPr lvl="2"/>
            <a:r>
              <a:rPr lang="de-DE" sz="1800" dirty="0" err="1"/>
              <a:t>Failures</a:t>
            </a:r>
            <a:r>
              <a:rPr lang="de-DE" sz="1800" dirty="0"/>
              <a:t> </a:t>
            </a:r>
            <a:r>
              <a:rPr lang="de-DE" sz="1800" dirty="0" err="1"/>
              <a:t>become</a:t>
            </a:r>
            <a:r>
              <a:rPr lang="de-DE" sz="1800" dirty="0"/>
              <a:t> </a:t>
            </a:r>
            <a:r>
              <a:rPr lang="de-DE" sz="1800" dirty="0" err="1"/>
              <a:t>increasingly</a:t>
            </a:r>
            <a:r>
              <a:rPr lang="de-DE" sz="1800" dirty="0"/>
              <a:t> </a:t>
            </a:r>
            <a:r>
              <a:rPr lang="de-DE" sz="1800" dirty="0" err="1"/>
              <a:t>likely</a:t>
            </a:r>
            <a:r>
              <a:rPr lang="de-DE" sz="1800" dirty="0"/>
              <a:t> </a:t>
            </a:r>
          </a:p>
          <a:p>
            <a:pPr lvl="2"/>
            <a:endParaRPr lang="de-DE" sz="1800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Inherently</a:t>
            </a:r>
            <a:r>
              <a:rPr lang="de-DE" sz="1800" dirty="0"/>
              <a:t> </a:t>
            </a:r>
            <a:r>
              <a:rPr lang="de-DE" sz="1800" dirty="0" err="1"/>
              <a:t>unrobust</a:t>
            </a:r>
            <a:r>
              <a:rPr lang="de-DE" sz="1800" dirty="0"/>
              <a:t> </a:t>
            </a:r>
            <a:r>
              <a:rPr lang="de-DE" sz="1800" dirty="0" err="1"/>
              <a:t>against</a:t>
            </a:r>
            <a:r>
              <a:rPr lang="de-DE" sz="1800" dirty="0"/>
              <a:t> </a:t>
            </a:r>
            <a:r>
              <a:rPr lang="de-DE" sz="1800" dirty="0" err="1"/>
              <a:t>outliers</a:t>
            </a:r>
            <a:endParaRPr lang="de-DE" sz="1800" dirty="0"/>
          </a:p>
          <a:p>
            <a:pPr lvl="2"/>
            <a:r>
              <a:rPr lang="de-DE" sz="1800" dirty="0"/>
              <a:t> A </a:t>
            </a:r>
            <a:r>
              <a:rPr lang="de-DE" sz="1800" b="1" dirty="0" err="1"/>
              <a:t>single</a:t>
            </a:r>
            <a:r>
              <a:rPr lang="de-DE" sz="1800" b="1" dirty="0"/>
              <a:t> </a:t>
            </a:r>
            <a:r>
              <a:rPr lang="de-DE" sz="1800" b="1" dirty="0" err="1"/>
              <a:t>outlier</a:t>
            </a:r>
            <a:r>
              <a:rPr lang="de-DE" sz="1800" b="1" dirty="0"/>
              <a:t> </a:t>
            </a:r>
            <a:r>
              <a:rPr lang="de-DE" sz="1800" dirty="0"/>
              <a:t>will </a:t>
            </a:r>
            <a:r>
              <a:rPr lang="de-DE" sz="1800" dirty="0" err="1"/>
              <a:t>lead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failure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method</a:t>
            </a: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2C137C-43B7-4E9D-A0B3-07CD7CD6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Shortcomings</a:t>
            </a:r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72379D-1DC2-4BFE-BA03-38E66A28B5C2}"/>
              </a:ext>
            </a:extLst>
          </p:cNvPr>
          <p:cNvSpPr txBox="1"/>
          <p:nvPr/>
        </p:nvSpPr>
        <p:spPr>
          <a:xfrm>
            <a:off x="7078615" y="725850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3. SNR ≤ 20dB</a:t>
            </a:r>
            <a:endParaRPr lang="fr-FR" sz="1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5B8CAB-153A-427B-BC9F-A3E6254FBCDE}"/>
              </a:ext>
            </a:extLst>
          </p:cNvPr>
          <p:cNvSpPr txBox="1"/>
          <p:nvPr/>
        </p:nvSpPr>
        <p:spPr>
          <a:xfrm>
            <a:off x="4465278" y="723074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2. </a:t>
            </a:r>
            <a:r>
              <a:rPr lang="de-DE" sz="1800" b="1" dirty="0" err="1"/>
              <a:t>Gaussian</a:t>
            </a:r>
            <a:endParaRPr lang="fr-FR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A17BD0-0701-4184-9950-C909C7FD0BFE}"/>
              </a:ext>
            </a:extLst>
          </p:cNvPr>
          <p:cNvSpPr txBox="1"/>
          <p:nvPr/>
        </p:nvSpPr>
        <p:spPr>
          <a:xfrm>
            <a:off x="10174220" y="72585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4. </a:t>
            </a:r>
            <a:r>
              <a:rPr lang="de-DE" sz="1800" b="1" dirty="0" err="1"/>
              <a:t>Outlier</a:t>
            </a:r>
            <a:endParaRPr lang="fr-FR" sz="1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E3AA83-7F3F-4749-A14C-C6ACA76E5859}"/>
              </a:ext>
            </a:extLst>
          </p:cNvPr>
          <p:cNvSpPr txBox="1"/>
          <p:nvPr/>
        </p:nvSpPr>
        <p:spPr>
          <a:xfrm>
            <a:off x="1724377" y="723034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1. Samples</a:t>
            </a:r>
            <a:endParaRPr lang="fr-FR" sz="18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1F0953-2283-4264-9744-2865984A6C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9F040554-58F8-408A-8390-C85612842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24" y="6196398"/>
            <a:ext cx="1028630" cy="102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68D706-E354-4CF8-8C95-1350ABC99B54}"/>
              </a:ext>
            </a:extLst>
          </p:cNvPr>
          <p:cNvSpPr txBox="1"/>
          <p:nvPr/>
        </p:nvSpPr>
        <p:spPr>
          <a:xfrm>
            <a:off x="2273324" y="6507730"/>
            <a:ext cx="33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DA0BF7-DDCF-42D0-8545-D50B109EBB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5" t="34391" r="34624" b="33042"/>
          <a:stretch/>
        </p:blipFill>
        <p:spPr>
          <a:xfrm>
            <a:off x="6721755" y="6393106"/>
            <a:ext cx="2316488" cy="86086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F2BE98-5292-41A3-9EC8-F6873669126E}"/>
              </a:ext>
            </a:extLst>
          </p:cNvPr>
          <p:cNvCxnSpPr>
            <a:cxnSpLocks/>
          </p:cNvCxnSpPr>
          <p:nvPr/>
        </p:nvCxnSpPr>
        <p:spPr>
          <a:xfrm flipV="1">
            <a:off x="8421370" y="6393106"/>
            <a:ext cx="0" cy="704238"/>
          </a:xfrm>
          <a:prstGeom prst="straightConnector1">
            <a:avLst/>
          </a:prstGeom>
          <a:ln w="19050">
            <a:solidFill>
              <a:srgbClr val="005C9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3F756E-9C9E-4379-95D6-666874AF62F0}"/>
              </a:ext>
            </a:extLst>
          </p:cNvPr>
          <p:cNvCxnSpPr>
            <a:cxnSpLocks/>
          </p:cNvCxnSpPr>
          <p:nvPr/>
        </p:nvCxnSpPr>
        <p:spPr>
          <a:xfrm>
            <a:off x="8008620" y="6400913"/>
            <a:ext cx="432000" cy="0"/>
          </a:xfrm>
          <a:prstGeom prst="line">
            <a:avLst/>
          </a:prstGeom>
          <a:ln w="19050">
            <a:solidFill>
              <a:srgbClr val="005C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2BEDF5-1CFA-4102-A75D-2E3F552BCFC5}"/>
              </a:ext>
            </a:extLst>
          </p:cNvPr>
          <p:cNvCxnSpPr>
            <a:cxnSpLocks/>
          </p:cNvCxnSpPr>
          <p:nvPr/>
        </p:nvCxnSpPr>
        <p:spPr>
          <a:xfrm flipV="1">
            <a:off x="10022090" y="6633411"/>
            <a:ext cx="1635511" cy="592665"/>
          </a:xfrm>
          <a:prstGeom prst="line">
            <a:avLst/>
          </a:prstGeom>
          <a:ln w="19050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54766A7-4AD1-4B67-8667-8903EADE1A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1" t="14164" r="29858" b="44522"/>
          <a:stretch/>
        </p:blipFill>
        <p:spPr>
          <a:xfrm rot="2429873">
            <a:off x="9692937" y="5893470"/>
            <a:ext cx="1738359" cy="939687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7E2DF316-24B4-4D77-90B8-12B55CD1B607}"/>
              </a:ext>
            </a:extLst>
          </p:cNvPr>
          <p:cNvSpPr/>
          <p:nvPr/>
        </p:nvSpPr>
        <p:spPr>
          <a:xfrm>
            <a:off x="10126200" y="5412928"/>
            <a:ext cx="180000" cy="180000"/>
          </a:xfrm>
          <a:prstGeom prst="ellipse">
            <a:avLst/>
          </a:prstGeom>
          <a:noFill/>
          <a:ln w="9525"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DA639D-DA52-4A4A-A223-DF9BDB154E64}"/>
              </a:ext>
            </a:extLst>
          </p:cNvPr>
          <p:cNvCxnSpPr>
            <a:cxnSpLocks/>
          </p:cNvCxnSpPr>
          <p:nvPr/>
        </p:nvCxnSpPr>
        <p:spPr>
          <a:xfrm>
            <a:off x="10216104" y="5602442"/>
            <a:ext cx="0" cy="156138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31E783BB-9B14-42A3-8672-C617E1AF23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87888" y="2900243"/>
            <a:ext cx="1868403" cy="193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87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b="0" dirty="0" err="1">
                <a:solidFill>
                  <a:schemeClr val="accent5"/>
                </a:solidFill>
              </a:rPr>
              <a:t>Outlier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contamination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77C9B2-E3B3-4DFF-A999-604744AF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5" y="4293096"/>
            <a:ext cx="4407913" cy="3305935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0" y="6013380"/>
            <a:ext cx="3922365" cy="294177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0" y="2954143"/>
            <a:ext cx="3922365" cy="294177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950474E-36F0-4CFC-AD55-5D79DD06BA3F}"/>
              </a:ext>
            </a:extLst>
          </p:cNvPr>
          <p:cNvSpPr/>
          <p:nvPr/>
        </p:nvSpPr>
        <p:spPr>
          <a:xfrm>
            <a:off x="328642" y="2877837"/>
            <a:ext cx="12114720" cy="603398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CB877B3-F0EE-410B-9667-7E4ED91B7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629" y="2716157"/>
            <a:ext cx="4646745" cy="619566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B17D615-8EB0-4B6D-964A-6858B0B09952}"/>
              </a:ext>
            </a:extLst>
          </p:cNvPr>
          <p:cNvSpPr txBox="1"/>
          <p:nvPr/>
        </p:nvSpPr>
        <p:spPr>
          <a:xfrm>
            <a:off x="8653275" y="4653696"/>
            <a:ext cx="5333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0,8</a:t>
            </a:r>
            <a:endParaRPr lang="en-GB" sz="1800" dirty="0">
              <a:solidFill>
                <a:srgbClr val="C00000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D401D42-5166-41C7-A186-CC9C9659B35C}"/>
              </a:ext>
            </a:extLst>
          </p:cNvPr>
          <p:cNvCxnSpPr>
            <a:cxnSpLocks/>
          </p:cNvCxnSpPr>
          <p:nvPr/>
        </p:nvCxnSpPr>
        <p:spPr>
          <a:xfrm>
            <a:off x="4386876" y="4827247"/>
            <a:ext cx="4266399" cy="22231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94E46F1-2063-4A92-8374-2F29A1568DE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1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A614D732-E16C-40DC-86D8-1DEBF8277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480" y="3549530"/>
            <a:ext cx="6334555" cy="35631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6" y="3562429"/>
            <a:ext cx="6334554" cy="3563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Also possible </a:t>
            </a:r>
            <a:r>
              <a:rPr lang="de-DE" sz="1800" dirty="0" err="1"/>
              <a:t>for</a:t>
            </a:r>
            <a:r>
              <a:rPr lang="de-DE" sz="1800" dirty="0"/>
              <a:t> semi-</a:t>
            </a:r>
            <a:r>
              <a:rPr lang="de-DE" sz="1800" dirty="0" err="1"/>
              <a:t>synthetic</a:t>
            </a:r>
            <a:r>
              <a:rPr lang="de-DE" sz="1800" dirty="0"/>
              <a:t> EEG </a:t>
            </a:r>
            <a:r>
              <a:rPr lang="de-DE" sz="1800" dirty="0" err="1"/>
              <a:t>data</a:t>
            </a:r>
            <a:endParaRPr lang="de-DE" sz="1800" dirty="0"/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51BA09-AB91-4246-8D3D-D3F41FED6A4F}"/>
              </a:ext>
            </a:extLst>
          </p:cNvPr>
          <p:cNvSpPr/>
          <p:nvPr/>
        </p:nvSpPr>
        <p:spPr>
          <a:xfrm>
            <a:off x="34620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C959DC3-514C-48EF-AF98-C2E3FB258A4B}"/>
              </a:ext>
            </a:extLst>
          </p:cNvPr>
          <p:cNvSpPr/>
          <p:nvPr/>
        </p:nvSpPr>
        <p:spPr>
          <a:xfrm>
            <a:off x="346209" y="5035581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DCE8E95-8343-422F-BD06-45AC4B738CB2}"/>
              </a:ext>
            </a:extLst>
          </p:cNvPr>
          <p:cNvSpPr/>
          <p:nvPr/>
        </p:nvSpPr>
        <p:spPr>
          <a:xfrm>
            <a:off x="340908" y="4289413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B34A116-03AA-42D3-AEC5-8C7F4C30BBE2}"/>
              </a:ext>
            </a:extLst>
          </p:cNvPr>
          <p:cNvSpPr/>
          <p:nvPr/>
        </p:nvSpPr>
        <p:spPr>
          <a:xfrm>
            <a:off x="654168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B6CBA63-88D7-4698-9658-2407AECC367E}"/>
              </a:ext>
            </a:extLst>
          </p:cNvPr>
          <p:cNvSpPr/>
          <p:nvPr/>
        </p:nvSpPr>
        <p:spPr>
          <a:xfrm>
            <a:off x="6518083" y="5816372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797D6E0-D3AB-47E7-9D63-F5C37AB8A10C}"/>
              </a:ext>
            </a:extLst>
          </p:cNvPr>
          <p:cNvSpPr/>
          <p:nvPr/>
        </p:nvSpPr>
        <p:spPr>
          <a:xfrm>
            <a:off x="6518083" y="5035581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48F6250-EBF9-4A36-A900-F5BDA8B0C3E7}"/>
              </a:ext>
            </a:extLst>
          </p:cNvPr>
          <p:cNvSpPr/>
          <p:nvPr/>
        </p:nvSpPr>
        <p:spPr>
          <a:xfrm>
            <a:off x="176316" y="4668587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29BEDDE-845E-4D91-8157-732DC3F39177}"/>
              </a:ext>
            </a:extLst>
          </p:cNvPr>
          <p:cNvSpPr/>
          <p:nvPr/>
        </p:nvSpPr>
        <p:spPr>
          <a:xfrm>
            <a:off x="6518083" y="42763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C87985F-0724-4211-AFC8-0C88F4659200}"/>
              </a:ext>
            </a:extLst>
          </p:cNvPr>
          <p:cNvSpPr/>
          <p:nvPr/>
        </p:nvSpPr>
        <p:spPr>
          <a:xfrm>
            <a:off x="6518083" y="4644316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CA61541-0EED-4434-A5FB-AD2807B43208}"/>
              </a:ext>
            </a:extLst>
          </p:cNvPr>
          <p:cNvSpPr/>
          <p:nvPr/>
        </p:nvSpPr>
        <p:spPr>
          <a:xfrm>
            <a:off x="6518083" y="542317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52B5A99-F80D-4377-A6BB-4705EC25304A}"/>
              </a:ext>
            </a:extLst>
          </p:cNvPr>
          <p:cNvSpPr/>
          <p:nvPr/>
        </p:nvSpPr>
        <p:spPr>
          <a:xfrm>
            <a:off x="6518083" y="6203345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4B2D5F3-FA2E-4D2A-93BA-75C6D4DE5D41}"/>
              </a:ext>
            </a:extLst>
          </p:cNvPr>
          <p:cNvSpPr/>
          <p:nvPr/>
        </p:nvSpPr>
        <p:spPr>
          <a:xfrm>
            <a:off x="196627" y="544000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19A09A1-7549-418A-9BDC-D737D0524AFB}"/>
              </a:ext>
            </a:extLst>
          </p:cNvPr>
          <p:cNvSpPr/>
          <p:nvPr/>
        </p:nvSpPr>
        <p:spPr>
          <a:xfrm>
            <a:off x="194886" y="5821982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F01604C-E48B-417D-A83E-4CB7DD4129ED}"/>
              </a:ext>
            </a:extLst>
          </p:cNvPr>
          <p:cNvSpPr/>
          <p:nvPr/>
        </p:nvSpPr>
        <p:spPr>
          <a:xfrm>
            <a:off x="194886" y="62089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CEBF34-EB4D-4397-A5CA-2DEF57592F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3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7" grpId="0" animBg="1"/>
      <p:bldP spid="22" grpId="0" animBg="1"/>
      <p:bldP spid="23" grpId="0" animBg="1"/>
      <p:bldP spid="24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>
            <a:extLst>
              <a:ext uri="{FF2B5EF4-FFF2-40B4-BE49-F238E27FC236}">
                <a16:creationId xmlns:a16="http://schemas.microsoft.com/office/drawing/2014/main" id="{A8472E83-CB23-45E5-9907-78FB74F7D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598" y="3679918"/>
            <a:ext cx="6088873" cy="342499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6" y="3562429"/>
            <a:ext cx="6334554" cy="3563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 err="1"/>
              <a:t>Artifacts</a:t>
            </a:r>
            <a:r>
              <a:rPr lang="de-DE" sz="1800" dirty="0"/>
              <a:t>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endParaRPr lang="de-DE" sz="18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23451EA-0746-4531-ADDB-0F0E7CDDE0DE}"/>
              </a:ext>
            </a:extLst>
          </p:cNvPr>
          <p:cNvSpPr/>
          <p:nvPr/>
        </p:nvSpPr>
        <p:spPr>
          <a:xfrm>
            <a:off x="72928" y="3444427"/>
            <a:ext cx="6563484" cy="27151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B09CB87-3E50-4BDF-9164-46B6ED6C47E4}"/>
              </a:ext>
            </a:extLst>
          </p:cNvPr>
          <p:cNvSpPr/>
          <p:nvPr/>
        </p:nvSpPr>
        <p:spPr>
          <a:xfrm>
            <a:off x="159486" y="6581659"/>
            <a:ext cx="6608363" cy="175743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F147FA-9837-40C3-B15F-7770357BCB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2" t="40239" r="4586" b="40824"/>
          <a:stretch/>
        </p:blipFill>
        <p:spPr>
          <a:xfrm>
            <a:off x="1072994" y="7789098"/>
            <a:ext cx="11129743" cy="130723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A4B761-3C1A-4CE5-87EB-08CD56043B5E}"/>
              </a:ext>
            </a:extLst>
          </p:cNvPr>
          <p:cNvSpPr/>
          <p:nvPr/>
        </p:nvSpPr>
        <p:spPr>
          <a:xfrm>
            <a:off x="250738" y="6193125"/>
            <a:ext cx="6194941" cy="31358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A815BA10-598F-4C35-98B9-4196E36C7A82}"/>
              </a:ext>
            </a:extLst>
          </p:cNvPr>
          <p:cNvSpPr/>
          <p:nvPr/>
        </p:nvSpPr>
        <p:spPr>
          <a:xfrm>
            <a:off x="6400800" y="3499165"/>
            <a:ext cx="6268671" cy="15552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4BE93DF6-ABB5-474D-92D3-55C595CB4878}"/>
              </a:ext>
            </a:extLst>
          </p:cNvPr>
          <p:cNvSpPr/>
          <p:nvPr/>
        </p:nvSpPr>
        <p:spPr>
          <a:xfrm>
            <a:off x="6532929" y="5752553"/>
            <a:ext cx="6085791" cy="1243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77CAFB8-29A4-48BE-AA1D-92CCAB3D6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25" r="-993" b="16012"/>
          <a:stretch/>
        </p:blipFill>
        <p:spPr>
          <a:xfrm>
            <a:off x="732363" y="6996548"/>
            <a:ext cx="11696470" cy="885313"/>
          </a:xfrm>
          <a:prstGeom prst="rect">
            <a:avLst/>
          </a:prstGeom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402E46EC-DCF9-4787-880B-3C8CF8A4BCAC}"/>
              </a:ext>
            </a:extLst>
          </p:cNvPr>
          <p:cNvSpPr/>
          <p:nvPr/>
        </p:nvSpPr>
        <p:spPr>
          <a:xfrm>
            <a:off x="859851" y="7008155"/>
            <a:ext cx="11342886" cy="77613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6B9178F-0B42-4337-BEF7-EECD75C9EC30}"/>
              </a:ext>
            </a:extLst>
          </p:cNvPr>
          <p:cNvCxnSpPr>
            <a:cxnSpLocks/>
          </p:cNvCxnSpPr>
          <p:nvPr/>
        </p:nvCxnSpPr>
        <p:spPr>
          <a:xfrm>
            <a:off x="250738" y="6506714"/>
            <a:ext cx="609113" cy="501441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78A0890C-364F-4867-9E9B-2C0341196885}"/>
              </a:ext>
            </a:extLst>
          </p:cNvPr>
          <p:cNvSpPr/>
          <p:nvPr/>
        </p:nvSpPr>
        <p:spPr>
          <a:xfrm>
            <a:off x="6580598" y="5054445"/>
            <a:ext cx="6088873" cy="698108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F8013EF-986E-4B0C-A0B2-58C487C19F1B}"/>
              </a:ext>
            </a:extLst>
          </p:cNvPr>
          <p:cNvSpPr/>
          <p:nvPr/>
        </p:nvSpPr>
        <p:spPr>
          <a:xfrm>
            <a:off x="883107" y="7881860"/>
            <a:ext cx="11319630" cy="1077015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C94C4DFB-DE31-4762-BCC5-712B381E19D3}"/>
              </a:ext>
            </a:extLst>
          </p:cNvPr>
          <p:cNvCxnSpPr/>
          <p:nvPr/>
        </p:nvCxnSpPr>
        <p:spPr>
          <a:xfrm flipH="1">
            <a:off x="12202737" y="5752553"/>
            <a:ext cx="466734" cy="3206322"/>
          </a:xfrm>
          <a:prstGeom prst="line">
            <a:avLst/>
          </a:prstGeom>
          <a:ln w="22225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6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7" grpId="0" animBg="1"/>
      <p:bldP spid="42" grpId="0" animBg="1"/>
      <p:bldP spid="43" grpId="0" animBg="1"/>
      <p:bldP spid="44" grpId="0" animBg="1"/>
      <p:bldP spid="49" grpId="0" animBg="1"/>
      <p:bldP spid="5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9" y="2948855"/>
            <a:ext cx="10931120" cy="61487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Events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endParaRPr lang="de-DE" sz="18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EC77DB-F5FA-4F06-93BC-EB8B1EC4CF6B}"/>
              </a:ext>
            </a:extLst>
          </p:cNvPr>
          <p:cNvSpPr/>
          <p:nvPr/>
        </p:nvSpPr>
        <p:spPr>
          <a:xfrm>
            <a:off x="6502711" y="8173502"/>
            <a:ext cx="201954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61A77C2-DFA5-4EBD-9D55-2AD4E3855A15}"/>
              </a:ext>
            </a:extLst>
          </p:cNvPr>
          <p:cNvSpPr/>
          <p:nvPr/>
        </p:nvSpPr>
        <p:spPr>
          <a:xfrm>
            <a:off x="3023690" y="8166957"/>
            <a:ext cx="228133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4C42C6-318F-4E7C-BE34-4D2105E8C377}"/>
              </a:ext>
            </a:extLst>
          </p:cNvPr>
          <p:cNvSpPr/>
          <p:nvPr/>
        </p:nvSpPr>
        <p:spPr>
          <a:xfrm>
            <a:off x="698029" y="4111995"/>
            <a:ext cx="11239659" cy="398857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EB19CC8A-BD07-422E-9918-2771F2AF727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1333343" y="5539769"/>
            <a:ext cx="4431602" cy="822775"/>
          </a:xfrm>
          <a:prstGeom prst="bentConnector3">
            <a:avLst>
              <a:gd name="adj1" fmla="val 100002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4DE9DE79-4FD5-442B-9F59-AA170EFC28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39628" y="5694271"/>
            <a:ext cx="4438147" cy="520316"/>
          </a:xfrm>
          <a:prstGeom prst="bentConnector3">
            <a:avLst>
              <a:gd name="adj1" fmla="val 100054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44C881E9-2276-4FDE-8B88-FBF50B9946E3}"/>
              </a:ext>
            </a:extLst>
          </p:cNvPr>
          <p:cNvSpPr/>
          <p:nvPr/>
        </p:nvSpPr>
        <p:spPr>
          <a:xfrm>
            <a:off x="7118860" y="3546339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4EDDB9D-E1C5-43CC-9F51-481E3822BA97}"/>
              </a:ext>
            </a:extLst>
          </p:cNvPr>
          <p:cNvSpPr/>
          <p:nvPr/>
        </p:nvSpPr>
        <p:spPr>
          <a:xfrm>
            <a:off x="3944636" y="3502395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4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8" grpId="0" animBg="1"/>
      <p:bldP spid="2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Graph Blind Source Separation</a:t>
            </a:r>
          </a:p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Graph Blind Source Separation </a:t>
            </a:r>
            <a:r>
              <a:rPr lang="de-DE" sz="2400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endParaRPr lang="de-DE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DE" sz="2400" dirty="0">
                <a:solidFill>
                  <a:schemeClr val="accent5"/>
                </a:solidFill>
              </a:rPr>
              <a:t>Summary </a:t>
            </a:r>
            <a:r>
              <a:rPr lang="de-DE" sz="2400" dirty="0" err="1">
                <a:solidFill>
                  <a:schemeClr val="accent5"/>
                </a:solidFill>
              </a:rPr>
              <a:t>of</a:t>
            </a:r>
            <a:r>
              <a:rPr lang="de-DE" sz="2400" dirty="0">
                <a:solidFill>
                  <a:schemeClr val="accent5"/>
                </a:solidFill>
              </a:rPr>
              <a:t> </a:t>
            </a:r>
            <a:r>
              <a:rPr lang="de-DE" sz="2400" dirty="0" err="1">
                <a:solidFill>
                  <a:schemeClr val="accent5"/>
                </a:solidFill>
              </a:rPr>
              <a:t>major</a:t>
            </a:r>
            <a:r>
              <a:rPr lang="de-DE" sz="2400" dirty="0">
                <a:solidFill>
                  <a:schemeClr val="accent5"/>
                </a:solidFill>
              </a:rPr>
              <a:t> </a:t>
            </a:r>
            <a:r>
              <a:rPr lang="de-DE" sz="2400" dirty="0" err="1">
                <a:solidFill>
                  <a:schemeClr val="accent5"/>
                </a:solidFill>
              </a:rPr>
              <a:t>outcomes</a:t>
            </a:r>
            <a:endParaRPr lang="de-DE" sz="2400" dirty="0">
              <a:solidFill>
                <a:schemeClr val="accent5"/>
              </a:solidFill>
            </a:endParaRPr>
          </a:p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Problems and </a:t>
            </a:r>
            <a:r>
              <a:rPr lang="de-DE" sz="2400" dirty="0" err="1">
                <a:solidFill>
                  <a:schemeClr val="bg1">
                    <a:lumMod val="75000"/>
                  </a:schemeClr>
                </a:solidFill>
              </a:rPr>
              <a:t>future</a:t>
            </a:r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1">
                    <a:lumMod val="75000"/>
                  </a:schemeClr>
                </a:solidFill>
              </a:rPr>
              <a:t>research</a:t>
            </a:r>
            <a:endParaRPr lang="de-DE" sz="2400" dirty="0">
              <a:solidFill>
                <a:schemeClr val="bg1">
                  <a:lumMod val="75000"/>
                </a:schemeClr>
              </a:solidFill>
            </a:endParaRPr>
          </a:p>
          <a:p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BFA8D-DA27-4B77-97F2-C1AFF0A7AC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3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2400" dirty="0"/>
              <a:t>Question 1: </a:t>
            </a: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ICA?</a:t>
            </a:r>
          </a:p>
          <a:p>
            <a:r>
              <a:rPr lang="en-GB" sz="2400" dirty="0"/>
              <a:t>Question 2: How to compare algorithms?</a:t>
            </a:r>
          </a:p>
          <a:p>
            <a:r>
              <a:rPr lang="en-GB" sz="2400" dirty="0"/>
              <a:t>Question 3: Which algorithm performs best? What happens with noise or outlier?</a:t>
            </a:r>
          </a:p>
          <a:p>
            <a:r>
              <a:rPr lang="en-GB" sz="2400" dirty="0"/>
              <a:t>Question 4: How to </a:t>
            </a:r>
            <a:r>
              <a:rPr lang="en-GB" sz="2400" dirty="0" err="1"/>
              <a:t>robustify</a:t>
            </a:r>
            <a:r>
              <a:rPr lang="en-GB" sz="2400" dirty="0"/>
              <a:t> algorithms?  </a:t>
            </a:r>
          </a:p>
          <a:p>
            <a:r>
              <a:rPr lang="en-GB" sz="2400" dirty="0"/>
              <a:t>Question 5: What is Graph Signal processing / Graph BSS?</a:t>
            </a:r>
          </a:p>
          <a:p>
            <a:r>
              <a:rPr lang="en-GB" sz="2400" dirty="0"/>
              <a:t>Question 6: Outcomes of Graph Signal processing?</a:t>
            </a:r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9385E-797D-45FD-9406-B3074D079A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07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de-DE" sz="2400" dirty="0"/>
              <a:t>Question 1: </a:t>
            </a:r>
            <a:r>
              <a:rPr lang="de-DE" sz="2400" dirty="0" err="1">
                <a:solidFill>
                  <a:schemeClr val="accent5"/>
                </a:solidFill>
              </a:rPr>
              <a:t>What</a:t>
            </a:r>
            <a:r>
              <a:rPr lang="de-DE" sz="2400" dirty="0">
                <a:solidFill>
                  <a:schemeClr val="accent5"/>
                </a:solidFill>
              </a:rPr>
              <a:t> </a:t>
            </a:r>
            <a:r>
              <a:rPr lang="de-DE" sz="2400" dirty="0" err="1">
                <a:solidFill>
                  <a:schemeClr val="accent5"/>
                </a:solidFill>
              </a:rPr>
              <a:t>is</a:t>
            </a:r>
            <a:r>
              <a:rPr lang="de-DE" sz="2400" dirty="0">
                <a:solidFill>
                  <a:schemeClr val="accent5"/>
                </a:solidFill>
              </a:rPr>
              <a:t> ICA?</a:t>
            </a:r>
            <a:endParaRPr lang="en-GB" sz="2400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de-DE" sz="1800" dirty="0" err="1"/>
              <a:t>Mathematical</a:t>
            </a:r>
            <a:r>
              <a:rPr lang="de-DE" sz="1800" dirty="0"/>
              <a:t> </a:t>
            </a:r>
            <a:r>
              <a:rPr lang="de-DE" sz="1800" dirty="0" err="1"/>
              <a:t>concept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extract</a:t>
            </a:r>
            <a:r>
              <a:rPr lang="de-DE" sz="1800" dirty="0"/>
              <a:t> (</a:t>
            </a:r>
            <a:r>
              <a:rPr lang="de-DE" sz="1800" dirty="0" err="1"/>
              <a:t>independent</a:t>
            </a:r>
            <a:r>
              <a:rPr lang="de-DE" sz="1800" dirty="0"/>
              <a:t> = non-</a:t>
            </a:r>
            <a:r>
              <a:rPr lang="de-DE" sz="1800" dirty="0" err="1"/>
              <a:t>gaussian</a:t>
            </a:r>
            <a:r>
              <a:rPr lang="de-DE" sz="1800" dirty="0"/>
              <a:t>)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mixed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endParaRPr lang="de-DE" sz="1800" dirty="0"/>
          </a:p>
          <a:p>
            <a:pPr lvl="1"/>
            <a:r>
              <a:rPr lang="de-DE" sz="1800" dirty="0"/>
              <a:t>Different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obtain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demixing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dirty="0">
                <a:sym typeface="Wingdings" panose="05000000000000000000" pitchFamily="2" charset="2"/>
              </a:rPr>
              <a:t> 4 </a:t>
            </a:r>
            <a:r>
              <a:rPr lang="de-DE" sz="1800" dirty="0" err="1">
                <a:sym typeface="Wingdings" panose="05000000000000000000" pitchFamily="2" charset="2"/>
              </a:rPr>
              <a:t>algorithms</a:t>
            </a:r>
            <a:endParaRPr lang="de-DE" sz="1800" dirty="0">
              <a:sym typeface="Wingdings" panose="05000000000000000000" pitchFamily="2" charset="2"/>
            </a:endParaRPr>
          </a:p>
          <a:p>
            <a:pPr lvl="1"/>
            <a:r>
              <a:rPr lang="de-DE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„ICA </a:t>
            </a:r>
            <a:r>
              <a:rPr lang="de-DE" sz="1800" dirty="0" err="1">
                <a:solidFill>
                  <a:schemeClr val="accent5"/>
                </a:solidFill>
              </a:rPr>
              <a:t>tries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decorrelate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mixed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up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signals</a:t>
            </a:r>
            <a:r>
              <a:rPr lang="de-DE" sz="1800" dirty="0">
                <a:solidFill>
                  <a:schemeClr val="accent5"/>
                </a:solidFill>
              </a:rPr>
              <a:t> and find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optimal </a:t>
            </a:r>
            <a:r>
              <a:rPr lang="de-DE" sz="1800" dirty="0" err="1">
                <a:solidFill>
                  <a:schemeClr val="accent5"/>
                </a:solidFill>
              </a:rPr>
              <a:t>demixing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matrix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based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optimizing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measures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of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independence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  <a:endParaRPr lang="en-GB" sz="1800" dirty="0">
              <a:solidFill>
                <a:schemeClr val="accent5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86E33E-8EF4-402D-99AB-CD5B9301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68" y="4088677"/>
            <a:ext cx="8856664" cy="39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2DAEAD1-139B-4B44-B025-705F1D7500F3}"/>
              </a:ext>
            </a:extLst>
          </p:cNvPr>
          <p:cNvSpPr/>
          <p:nvPr/>
        </p:nvSpPr>
        <p:spPr>
          <a:xfrm>
            <a:off x="8771565" y="5273263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9A4FA4-4F4A-4119-AC77-265F56026E3A}"/>
              </a:ext>
            </a:extLst>
          </p:cNvPr>
          <p:cNvSpPr/>
          <p:nvPr/>
        </p:nvSpPr>
        <p:spPr>
          <a:xfrm>
            <a:off x="8172250" y="6511611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C3B1060-3AD2-4BF5-80D7-4C90C2415F74}"/>
              </a:ext>
            </a:extLst>
          </p:cNvPr>
          <p:cNvSpPr/>
          <p:nvPr/>
        </p:nvSpPr>
        <p:spPr>
          <a:xfrm>
            <a:off x="8771565" y="5683948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1" name="Freihandform: Form 5120">
            <a:extLst>
              <a:ext uri="{FF2B5EF4-FFF2-40B4-BE49-F238E27FC236}">
                <a16:creationId xmlns:a16="http://schemas.microsoft.com/office/drawing/2014/main" id="{92FB8A1E-4A2D-4B2B-8E9E-2E264928A1D8}"/>
              </a:ext>
            </a:extLst>
          </p:cNvPr>
          <p:cNvSpPr/>
          <p:nvPr/>
        </p:nvSpPr>
        <p:spPr>
          <a:xfrm>
            <a:off x="8479855" y="4470212"/>
            <a:ext cx="359028" cy="966634"/>
          </a:xfrm>
          <a:custGeom>
            <a:avLst/>
            <a:gdLst>
              <a:gd name="connsiteX0" fmla="*/ 0 w 359028"/>
              <a:gd name="connsiteY0" fmla="*/ 1105134 h 1105134"/>
              <a:gd name="connsiteX1" fmla="*/ 89757 w 359028"/>
              <a:gd name="connsiteY1" fmla="*/ 1060255 h 1105134"/>
              <a:gd name="connsiteX2" fmla="*/ 129025 w 359028"/>
              <a:gd name="connsiteY2" fmla="*/ 841473 h 1105134"/>
              <a:gd name="connsiteX3" fmla="*/ 224392 w 359028"/>
              <a:gd name="connsiteY3" fmla="*/ 145855 h 1105134"/>
              <a:gd name="connsiteX4" fmla="*/ 359028 w 359028"/>
              <a:gd name="connsiteY4" fmla="*/ 0 h 110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028" h="1105134">
                <a:moveTo>
                  <a:pt x="0" y="1105134"/>
                </a:moveTo>
                <a:cubicBezTo>
                  <a:pt x="34126" y="1104666"/>
                  <a:pt x="68253" y="1104199"/>
                  <a:pt x="89757" y="1060255"/>
                </a:cubicBezTo>
                <a:cubicBezTo>
                  <a:pt x="111261" y="1016311"/>
                  <a:pt x="106586" y="993873"/>
                  <a:pt x="129025" y="841473"/>
                </a:cubicBezTo>
                <a:cubicBezTo>
                  <a:pt x="151464" y="689073"/>
                  <a:pt x="186058" y="286101"/>
                  <a:pt x="224392" y="145855"/>
                </a:cubicBezTo>
                <a:cubicBezTo>
                  <a:pt x="262726" y="5609"/>
                  <a:pt x="265531" y="37399"/>
                  <a:pt x="359028" y="0"/>
                </a:cubicBez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3" name="Textfeld 5122">
            <a:extLst>
              <a:ext uri="{FF2B5EF4-FFF2-40B4-BE49-F238E27FC236}">
                <a16:creationId xmlns:a16="http://schemas.microsoft.com/office/drawing/2014/main" id="{9255765B-34DD-4DE5-8366-A975D32C338F}"/>
              </a:ext>
            </a:extLst>
          </p:cNvPr>
          <p:cNvSpPr txBox="1"/>
          <p:nvPr/>
        </p:nvSpPr>
        <p:spPr>
          <a:xfrm>
            <a:off x="8795882" y="4162435"/>
            <a:ext cx="213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</a:rPr>
              <a:t>CoroICA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5C046DE-4FAB-4D8A-A943-021EC719C764}"/>
              </a:ext>
            </a:extLst>
          </p:cNvPr>
          <p:cNvSpPr/>
          <p:nvPr/>
        </p:nvSpPr>
        <p:spPr>
          <a:xfrm>
            <a:off x="8771566" y="4158294"/>
            <a:ext cx="1087370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BC431C-EC20-4150-BA66-7025CD93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38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2: </a:t>
            </a:r>
            <a:r>
              <a:rPr lang="en-GB" sz="2400" dirty="0">
                <a:solidFill>
                  <a:schemeClr val="accent5"/>
                </a:solidFill>
              </a:rPr>
              <a:t>How to compare algorithms?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Minimum distance, MSE and SNR </a:t>
            </a:r>
            <a:endParaRPr lang="de-DE" sz="1800" dirty="0"/>
          </a:p>
          <a:p>
            <a:pPr lvl="1"/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different </a:t>
            </a:r>
            <a:r>
              <a:rPr lang="de-DE" sz="1800" dirty="0" err="1"/>
              <a:t>metrics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endParaRPr lang="de-DE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de-DE" sz="1800" dirty="0" err="1">
                <a:solidFill>
                  <a:schemeClr val="accent5"/>
                </a:solidFill>
              </a:rPr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Metric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sometimes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provides</a:t>
            </a:r>
            <a:r>
              <a:rPr lang="de-DE" sz="1800" dirty="0">
                <a:solidFill>
                  <a:schemeClr val="accent5"/>
                </a:solidFill>
              </a:rPr>
              <a:t> not </a:t>
            </a:r>
          </a:p>
          <a:p>
            <a:pPr marL="253365" lvl="1" indent="0">
              <a:buNone/>
            </a:pPr>
            <a:r>
              <a:rPr lang="de-DE" sz="1800" dirty="0">
                <a:solidFill>
                  <a:schemeClr val="accent5"/>
                </a:solidFill>
              </a:rPr>
              <a:t>    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whole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information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We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need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find</a:t>
            </a:r>
          </a:p>
          <a:p>
            <a:pPr marL="253365" lvl="1" indent="0">
              <a:buNone/>
            </a:pPr>
            <a:r>
              <a:rPr lang="de-DE" sz="1800" dirty="0">
                <a:solidFill>
                  <a:schemeClr val="accent5"/>
                </a:solidFill>
              </a:rPr>
              <a:t>     </a:t>
            </a:r>
            <a:r>
              <a:rPr lang="de-DE" sz="1800" dirty="0" err="1">
                <a:solidFill>
                  <a:schemeClr val="accent5"/>
                </a:solidFill>
              </a:rPr>
              <a:t>how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metrics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correlate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F243499-3B6C-4674-8B53-057F93908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3582" r="65690" b="34682"/>
          <a:stretch/>
        </p:blipFill>
        <p:spPr bwMode="auto">
          <a:xfrm>
            <a:off x="6210285" y="2604094"/>
            <a:ext cx="5418645" cy="581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feil: nach oben und unten 3">
            <a:extLst>
              <a:ext uri="{FF2B5EF4-FFF2-40B4-BE49-F238E27FC236}">
                <a16:creationId xmlns:a16="http://schemas.microsoft.com/office/drawing/2014/main" id="{FCAB1510-6F3C-4F4C-AFEC-31905A70E375}"/>
              </a:ext>
            </a:extLst>
          </p:cNvPr>
          <p:cNvSpPr/>
          <p:nvPr/>
        </p:nvSpPr>
        <p:spPr>
          <a:xfrm>
            <a:off x="8179332" y="4347606"/>
            <a:ext cx="241222" cy="32536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feil: nach oben und unten 5">
            <a:extLst>
              <a:ext uri="{FF2B5EF4-FFF2-40B4-BE49-F238E27FC236}">
                <a16:creationId xmlns:a16="http://schemas.microsoft.com/office/drawing/2014/main" id="{A8774C70-C035-478E-848C-D9934C4DBBC0}"/>
              </a:ext>
            </a:extLst>
          </p:cNvPr>
          <p:cNvSpPr/>
          <p:nvPr/>
        </p:nvSpPr>
        <p:spPr>
          <a:xfrm>
            <a:off x="9148902" y="3512678"/>
            <a:ext cx="303858" cy="1115420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8E1CE-5286-411C-81EA-EF278FCB54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57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3: </a:t>
            </a:r>
            <a:r>
              <a:rPr lang="en-GB" sz="2400" dirty="0">
                <a:solidFill>
                  <a:schemeClr val="accent5"/>
                </a:solidFill>
              </a:rPr>
              <a:t>Which algorithm performs best? What happens with noise or outlier?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400" dirty="0"/>
              <a:t>Monte Carlo run with 10.000 runs: Evaluate metrics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More or less similar with good data (simulated (stationary) and real EEG data with added artifacts (non-stationary))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 err="1"/>
              <a:t>PowerICA</a:t>
            </a:r>
            <a:r>
              <a:rPr lang="en-GB" sz="1800" dirty="0"/>
              <a:t>: quite good with reasonable SNR (~20dB), fast and with low variance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Low sample sizes are problematic (&lt;5000 samples)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Higher noise than 20dB SNR: smoothly becoming worse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All reach breakdown point with one large outlier</a:t>
            </a:r>
          </a:p>
          <a:p>
            <a:pPr lvl="1"/>
            <a:endParaRPr lang="en-GB" dirty="0"/>
          </a:p>
          <a:p>
            <a:pPr lvl="1"/>
            <a:r>
              <a:rPr lang="en-GB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„All </a:t>
            </a:r>
            <a:r>
              <a:rPr lang="de-DE" sz="1800" dirty="0" err="1">
                <a:solidFill>
                  <a:schemeClr val="accent5"/>
                </a:solidFill>
              </a:rPr>
              <a:t>four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algorithms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Good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performance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well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behaving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data</a:t>
            </a:r>
            <a:r>
              <a:rPr lang="de-DE" sz="1800" dirty="0">
                <a:solidFill>
                  <a:schemeClr val="accent5"/>
                </a:solidFill>
              </a:rPr>
              <a:t> but </a:t>
            </a:r>
            <a:r>
              <a:rPr lang="de-DE" sz="1800" dirty="0" err="1">
                <a:solidFill>
                  <a:schemeClr val="accent5"/>
                </a:solidFill>
              </a:rPr>
              <a:t>higher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noise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level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or</a:t>
            </a:r>
            <a:r>
              <a:rPr lang="de-DE" sz="1800" dirty="0">
                <a:solidFill>
                  <a:schemeClr val="accent5"/>
                </a:solidFill>
              </a:rPr>
              <a:t> larger </a:t>
            </a:r>
            <a:r>
              <a:rPr lang="de-DE" sz="1800" dirty="0" err="1">
                <a:solidFill>
                  <a:schemeClr val="accent5"/>
                </a:solidFill>
              </a:rPr>
              <a:t>outlier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cause</a:t>
            </a:r>
            <a:r>
              <a:rPr lang="de-DE" sz="1800" dirty="0">
                <a:solidFill>
                  <a:schemeClr val="accent5"/>
                </a:solidFill>
              </a:rPr>
              <a:t>  </a:t>
            </a:r>
          </a:p>
          <a:p>
            <a:pPr marL="253365" lvl="1" indent="0">
              <a:buNone/>
            </a:pPr>
            <a:r>
              <a:rPr lang="de-DE" sz="1800" dirty="0">
                <a:solidFill>
                  <a:schemeClr val="accent5"/>
                </a:solidFill>
              </a:rPr>
              <a:t>       </a:t>
            </a:r>
            <a:r>
              <a:rPr lang="de-DE" sz="1800" dirty="0" err="1">
                <a:solidFill>
                  <a:schemeClr val="accent5"/>
                </a:solidFill>
              </a:rPr>
              <a:t>failure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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No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 real robust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algorithm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A26DC-F1D8-405C-804B-AA09D0FDDE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25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4: </a:t>
            </a:r>
            <a:r>
              <a:rPr lang="en-GB" sz="2400" dirty="0">
                <a:solidFill>
                  <a:schemeClr val="accent5"/>
                </a:solidFill>
              </a:rPr>
              <a:t>How to </a:t>
            </a:r>
            <a:r>
              <a:rPr lang="en-GB" sz="2400" dirty="0" err="1">
                <a:solidFill>
                  <a:schemeClr val="accent5"/>
                </a:solidFill>
              </a:rPr>
              <a:t>robustify</a:t>
            </a:r>
            <a:r>
              <a:rPr lang="en-GB" sz="2400" dirty="0">
                <a:solidFill>
                  <a:schemeClr val="accent5"/>
                </a:solidFill>
              </a:rPr>
              <a:t>? 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Whitening process crucial for algorithms</a:t>
            </a:r>
          </a:p>
          <a:p>
            <a:pPr lvl="1"/>
            <a:r>
              <a:rPr lang="en-GB" sz="1800" dirty="0"/>
              <a:t>Different objective functions for some algorithms</a:t>
            </a:r>
          </a:p>
          <a:p>
            <a:pPr lvl="1"/>
            <a:r>
              <a:rPr lang="en-GB" sz="1800" dirty="0"/>
              <a:t>Initialization quite important (local maxima/minima)</a:t>
            </a:r>
          </a:p>
          <a:p>
            <a:pPr lvl="1"/>
            <a:r>
              <a:rPr lang="en-GB" sz="1800" dirty="0"/>
              <a:t>Within algorithms: quite complicated </a:t>
            </a:r>
            <a:r>
              <a:rPr lang="en-GB" sz="1800" dirty="0">
                <a:sym typeface="Wingdings" panose="05000000000000000000" pitchFamily="2" charset="2"/>
              </a:rPr>
              <a:t> model based</a:t>
            </a:r>
            <a:endParaRPr lang="en-GB" sz="1800" dirty="0"/>
          </a:p>
          <a:p>
            <a:pPr lvl="1"/>
            <a:endParaRPr lang="en-GB" dirty="0"/>
          </a:p>
          <a:p>
            <a:pPr marL="253365" lvl="1" indent="0">
              <a:buNone/>
            </a:pPr>
            <a:r>
              <a:rPr lang="en-GB" sz="2400" dirty="0">
                <a:solidFill>
                  <a:schemeClr val="accent5"/>
                </a:solidFill>
              </a:rPr>
              <a:t>What we tried: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Plug-in robustness of covariance estimation in whitening process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Trying out different robust objective functions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Initialize </a:t>
            </a:r>
            <a:r>
              <a:rPr lang="en-GB" sz="1800" dirty="0" err="1"/>
              <a:t>PowerICA</a:t>
            </a:r>
            <a:r>
              <a:rPr lang="en-GB" sz="1800" dirty="0"/>
              <a:t> with Radical as a global optimizer</a:t>
            </a:r>
          </a:p>
          <a:p>
            <a:pPr marL="253365" lvl="1" indent="0">
              <a:buNone/>
            </a:pPr>
            <a:endParaRPr lang="en-GB" dirty="0"/>
          </a:p>
          <a:p>
            <a:pPr marL="253365" lvl="1" indent="0">
              <a:buNone/>
            </a:pPr>
            <a:r>
              <a:rPr lang="en-GB" dirty="0"/>
              <a:t>     </a:t>
            </a:r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No real improvement: sometimes with noise a bit better, but still low    </a:t>
            </a:r>
          </a:p>
          <a:p>
            <a:pPr marL="253365" lvl="1" indent="0">
              <a:buNone/>
            </a:pPr>
            <a:r>
              <a:rPr lang="en-GB" sz="2000" dirty="0">
                <a:solidFill>
                  <a:schemeClr val="accent5"/>
                </a:solidFill>
              </a:rPr>
              <a:t>        breakdown point”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A1CDB3AE-E4A4-4148-A832-23F790E1D1DB}"/>
              </a:ext>
            </a:extLst>
          </p:cNvPr>
          <p:cNvSpPr/>
          <p:nvPr/>
        </p:nvSpPr>
        <p:spPr>
          <a:xfrm>
            <a:off x="661958" y="5964823"/>
            <a:ext cx="443176" cy="308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7DFA7-038B-496A-8A27-34FEA606A7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94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In 2010: Blind Source Separation(BSS)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theory</a:t>
            </a:r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In 2020: First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combine</a:t>
            </a:r>
            <a:r>
              <a:rPr lang="de-DE" sz="1800" dirty="0"/>
              <a:t> non-</a:t>
            </a:r>
            <a:r>
              <a:rPr lang="de-DE" sz="1800" dirty="0" err="1"/>
              <a:t>gaussianity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graph-based</a:t>
            </a:r>
            <a:r>
              <a:rPr lang="de-DE" sz="1800" dirty="0"/>
              <a:t> BSS (Jari Miettinen)</a:t>
            </a:r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400" b="1" u="sng" dirty="0" err="1"/>
              <a:t>What</a:t>
            </a:r>
            <a:r>
              <a:rPr lang="de-DE" sz="2400" b="1" u="sng" dirty="0"/>
              <a:t> </a:t>
            </a:r>
            <a:r>
              <a:rPr lang="de-DE" sz="2400" b="1" u="sng" dirty="0" err="1"/>
              <a:t>is</a:t>
            </a:r>
            <a:r>
              <a:rPr lang="de-DE" sz="2400" b="1" u="sng" dirty="0"/>
              <a:t> </a:t>
            </a:r>
            <a:r>
              <a:rPr lang="de-DE" sz="2400" b="1" u="sng" dirty="0" err="1"/>
              <a:t>the</a:t>
            </a:r>
            <a:r>
              <a:rPr lang="de-DE" sz="2400" b="1" u="sng" dirty="0"/>
              <a:t> </a:t>
            </a:r>
            <a:r>
              <a:rPr lang="de-DE" sz="2400" b="1" u="sng" dirty="0" err="1"/>
              <a:t>idea</a:t>
            </a:r>
            <a:r>
              <a:rPr lang="de-DE" sz="2400" b="1" u="sng" dirty="0"/>
              <a:t>?</a:t>
            </a:r>
          </a:p>
          <a:p>
            <a:r>
              <a:rPr lang="de-DE" sz="1800" dirty="0"/>
              <a:t>Design a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uses</a:t>
            </a:r>
            <a:r>
              <a:rPr lang="de-DE" sz="1800" dirty="0"/>
              <a:t>: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>
                <a:solidFill>
                  <a:schemeClr val="accent5"/>
                </a:solidFill>
              </a:rPr>
              <a:t>Non-</a:t>
            </a:r>
            <a:r>
              <a:rPr lang="de-DE" sz="1800" dirty="0" err="1">
                <a:solidFill>
                  <a:schemeClr val="accent5"/>
                </a:solidFill>
              </a:rPr>
              <a:t>Gaussianity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(classic ICA)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/>
              <a:t>Information </a:t>
            </a:r>
            <a:r>
              <a:rPr lang="de-DE" sz="1800" dirty="0" err="1"/>
              <a:t>about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underlying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graph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structure</a:t>
            </a:r>
            <a:endParaRPr lang="de-DE" sz="1800" dirty="0">
              <a:solidFill>
                <a:schemeClr val="accent5"/>
              </a:solidFill>
            </a:endParaRPr>
          </a:p>
          <a:p>
            <a:pPr marL="767715" lvl="1" indent="-514350">
              <a:buFont typeface="+mj-lt"/>
              <a:buAutoNum type="alphaLcParenR"/>
            </a:pPr>
            <a:endParaRPr lang="de-DE" sz="1800" dirty="0">
              <a:solidFill>
                <a:schemeClr val="accent5"/>
              </a:solidFill>
            </a:endParaRP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Combine </a:t>
            </a:r>
            <a:r>
              <a:rPr lang="de-DE" sz="1800" dirty="0" err="1"/>
              <a:t>those</a:t>
            </a:r>
            <a:r>
              <a:rPr lang="de-DE" sz="1800" dirty="0"/>
              <a:t> in a </a:t>
            </a:r>
            <a:r>
              <a:rPr lang="de-DE" sz="1800" dirty="0" err="1"/>
              <a:t>way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they</a:t>
            </a:r>
            <a:r>
              <a:rPr lang="de-DE" sz="1800" dirty="0"/>
              <a:t> </a:t>
            </a:r>
            <a:r>
              <a:rPr lang="de-DE" sz="1800" u="sng" dirty="0" err="1">
                <a:solidFill>
                  <a:schemeClr val="accent5"/>
                </a:solidFill>
              </a:rPr>
              <a:t>complement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D9668-3C62-4957-9E8F-6B42345E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Recent</a:t>
            </a:r>
            <a:r>
              <a:rPr lang="de-DE" sz="3200" dirty="0"/>
              <a:t> </a:t>
            </a:r>
            <a:r>
              <a:rPr lang="de-DE" sz="3200" dirty="0" err="1"/>
              <a:t>Developments</a:t>
            </a:r>
            <a:endParaRPr lang="fr-FR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0D11E-9E1C-4C96-A420-BE9164C9E6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111" y="4800600"/>
            <a:ext cx="4673600" cy="350520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3468267-5361-4B45-A3F8-509B02F0C5C3}"/>
              </a:ext>
            </a:extLst>
          </p:cNvPr>
          <p:cNvSpPr/>
          <p:nvPr/>
        </p:nvSpPr>
        <p:spPr>
          <a:xfrm>
            <a:off x="3909811" y="6108192"/>
            <a:ext cx="1092201" cy="853440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60C1EB7-CA31-49C3-BC68-7632A647E1F5}"/>
              </a:ext>
            </a:extLst>
          </p:cNvPr>
          <p:cNvSpPr/>
          <p:nvPr/>
        </p:nvSpPr>
        <p:spPr>
          <a:xfrm>
            <a:off x="7819823" y="6052523"/>
            <a:ext cx="1092201" cy="853440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835D3C-3702-4651-B7B9-A2299AA31B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C07D49-1FD2-49A7-A3CB-610377EF97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9118" r="27338" b="22706"/>
          <a:stretch/>
        </p:blipFill>
        <p:spPr>
          <a:xfrm>
            <a:off x="5360115" y="5536440"/>
            <a:ext cx="2285948" cy="19372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5044E5-F45A-40CA-885C-55FB7EF7B1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9592" r="28180" b="23265"/>
          <a:stretch/>
        </p:blipFill>
        <p:spPr>
          <a:xfrm>
            <a:off x="1148979" y="5435555"/>
            <a:ext cx="2498481" cy="211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9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5: </a:t>
            </a:r>
            <a:r>
              <a:rPr lang="en-GB" sz="2400" dirty="0">
                <a:solidFill>
                  <a:schemeClr val="accent5"/>
                </a:solidFill>
              </a:rPr>
              <a:t>What is Graph Signal processing /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0647181" cy="6587280"/>
          </a:xfrm>
        </p:spPr>
        <p:txBody>
          <a:bodyPr/>
          <a:lstStyle/>
          <a:p>
            <a:pPr lvl="1"/>
            <a:r>
              <a:rPr lang="en-GB" sz="1800" dirty="0"/>
              <a:t>Graph signal processing: Use proximity/similarity between components of the underlying signal</a:t>
            </a:r>
          </a:p>
          <a:p>
            <a:pPr lvl="1"/>
            <a:endParaRPr lang="en-GB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en-GB" sz="1800" dirty="0">
                <a:solidFill>
                  <a:schemeClr val="accent5"/>
                </a:solidFill>
              </a:rPr>
              <a:t>Graph BSS tries to combine the ICA approach to maximize the measure of independence and the graph signal approach to decorrelate the nodes of the graph”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205" name="Picture 13">
            <a:extLst>
              <a:ext uri="{FF2B5EF4-FFF2-40B4-BE49-F238E27FC236}">
                <a16:creationId xmlns:a16="http://schemas.microsoft.com/office/drawing/2014/main" id="{0A064A9F-DE1E-4557-A0C8-D814B8948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" t="17469" r="55954" b="7332"/>
          <a:stretch/>
        </p:blipFill>
        <p:spPr bwMode="auto">
          <a:xfrm>
            <a:off x="1335136" y="5168403"/>
            <a:ext cx="4465414" cy="374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1FD7407-7C5A-460D-8E6E-9FB723B694D5}"/>
              </a:ext>
            </a:extLst>
          </p:cNvPr>
          <p:cNvSpPr txBox="1"/>
          <p:nvPr/>
        </p:nvSpPr>
        <p:spPr>
          <a:xfrm>
            <a:off x="1335136" y="4800600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Circular</a:t>
            </a:r>
            <a:r>
              <a:rPr lang="de-DE" sz="1800" dirty="0"/>
              <a:t> </a:t>
            </a:r>
            <a:r>
              <a:rPr lang="de-DE" sz="1800" dirty="0" err="1"/>
              <a:t>sinusoidal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signal</a:t>
            </a:r>
            <a:r>
              <a:rPr lang="de-DE" sz="1800" dirty="0"/>
              <a:t>:</a:t>
            </a:r>
            <a:endParaRPr lang="en-GB" sz="18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CCB39D7-76F0-458B-BA31-DF9BFBFE4DE3}"/>
              </a:ext>
            </a:extLst>
          </p:cNvPr>
          <p:cNvSpPr txBox="1"/>
          <p:nvPr/>
        </p:nvSpPr>
        <p:spPr>
          <a:xfrm>
            <a:off x="6634374" y="480060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:</a:t>
            </a:r>
            <a:endParaRPr lang="en-GB" sz="1800" dirty="0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E2765148-F72B-4FD7-A4BA-6F3496D89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8" t="17548" r="5610" b="5143"/>
          <a:stretch/>
        </p:blipFill>
        <p:spPr bwMode="auto">
          <a:xfrm>
            <a:off x="6634374" y="5168403"/>
            <a:ext cx="4516807" cy="38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66E6D-0C6C-4FD8-B37F-815C69BEF4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73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6: </a:t>
            </a:r>
            <a:r>
              <a:rPr lang="en-GB" sz="2400" dirty="0">
                <a:solidFill>
                  <a:schemeClr val="accent5"/>
                </a:solidFill>
              </a:rPr>
              <a:t>Outcomes of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400" dirty="0"/>
              <a:t>Monte Carlo with 1000 runs: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Better Blind Source Separation with good signals (low sample size)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Real EEG data with artifacts separable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Similar with noisy data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Breakdown point with one outlier as well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Problem with graph structure</a:t>
            </a:r>
          </a:p>
          <a:p>
            <a:pPr marL="1021080" lvl="2" indent="-514350">
              <a:buFont typeface="+mj-lt"/>
              <a:buAutoNum type="arabicPeriod"/>
            </a:pPr>
            <a:endParaRPr lang="en-GB" dirty="0"/>
          </a:p>
          <a:p>
            <a:pPr marL="661035"/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Graph BSS is good for low sample sizes and if the graph structure is available. Otherwise similar outcomes as standard BSS”</a:t>
            </a:r>
          </a:p>
          <a:p>
            <a:pPr marL="661035"/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5CE80-C16C-4085-BE72-8D7BC2EB59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29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Overview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Graph Blind Source Separation </a:t>
            </a:r>
            <a:r>
              <a:rPr lang="de-DE" sz="2400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endParaRPr lang="de-DE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Summary </a:t>
            </a:r>
            <a:r>
              <a:rPr lang="de-DE" sz="2400" dirty="0" err="1">
                <a:solidFill>
                  <a:schemeClr val="bg1">
                    <a:lumMod val="75000"/>
                  </a:schemeClr>
                </a:solidFill>
              </a:rPr>
              <a:t>of</a:t>
            </a:r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1">
                    <a:lumMod val="75000"/>
                  </a:schemeClr>
                </a:solidFill>
              </a:rPr>
              <a:t>major</a:t>
            </a:r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1">
                    <a:lumMod val="75000"/>
                  </a:schemeClr>
                </a:solidFill>
              </a:rPr>
              <a:t>outcomes</a:t>
            </a:r>
            <a:endParaRPr lang="de-DE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DE" sz="2400" dirty="0">
                <a:solidFill>
                  <a:schemeClr val="accent5"/>
                </a:solidFill>
              </a:rPr>
              <a:t>Problems and </a:t>
            </a:r>
            <a:r>
              <a:rPr lang="de-DE" sz="2400" dirty="0" err="1">
                <a:solidFill>
                  <a:schemeClr val="accent5"/>
                </a:solidFill>
              </a:rPr>
              <a:t>future</a:t>
            </a:r>
            <a:r>
              <a:rPr lang="de-DE" sz="2400" dirty="0">
                <a:solidFill>
                  <a:schemeClr val="accent5"/>
                </a:solidFill>
              </a:rPr>
              <a:t> </a:t>
            </a:r>
            <a:r>
              <a:rPr lang="de-DE" sz="2400" dirty="0" err="1">
                <a:solidFill>
                  <a:schemeClr val="accent5"/>
                </a:solidFill>
              </a:rPr>
              <a:t>research</a:t>
            </a:r>
            <a:endParaRPr lang="de-DE" sz="2400" dirty="0">
              <a:solidFill>
                <a:schemeClr val="accent5"/>
              </a:solidFill>
            </a:endParaRPr>
          </a:p>
          <a:p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55572-106D-4AB4-9D2F-74CC9FABE9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04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Problems and </a:t>
            </a:r>
            <a:r>
              <a:rPr lang="de-DE" sz="3200" dirty="0" err="1"/>
              <a:t>future</a:t>
            </a:r>
            <a:r>
              <a:rPr lang="de-DE" sz="3200" dirty="0"/>
              <a:t> </a:t>
            </a:r>
            <a:r>
              <a:rPr lang="de-DE" sz="3200" dirty="0" err="1"/>
              <a:t>research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Problems: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Low Breakdown </a:t>
            </a:r>
            <a:r>
              <a:rPr lang="de-DE" sz="1800" dirty="0" err="1"/>
              <a:t>point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High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dependency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Sample </a:t>
            </a:r>
            <a:r>
              <a:rPr lang="de-DE" sz="1800" dirty="0" err="1"/>
              <a:t>size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ICA 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: </a:t>
            </a:r>
            <a:r>
              <a:rPr lang="de-DE" sz="1800" dirty="0" err="1"/>
              <a:t>How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find </a:t>
            </a:r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</a:t>
            </a:r>
            <a:r>
              <a:rPr lang="de-DE" sz="1800" dirty="0" err="1"/>
              <a:t>higher</a:t>
            </a:r>
            <a:r>
              <a:rPr lang="de-DE" sz="1800" dirty="0"/>
              <a:t> </a:t>
            </a:r>
            <a:r>
              <a:rPr lang="de-DE" sz="1800" dirty="0" err="1"/>
              <a:t>dimensions</a:t>
            </a:r>
            <a:r>
              <a:rPr lang="de-DE" sz="1800" dirty="0"/>
              <a:t> </a:t>
            </a:r>
            <a:r>
              <a:rPr lang="de-DE" sz="1800" dirty="0" err="1"/>
              <a:t>problematic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Time </a:t>
            </a:r>
            <a:r>
              <a:rPr lang="de-DE" sz="1800" dirty="0" err="1"/>
              <a:t>consumption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real time EEG </a:t>
            </a:r>
            <a:r>
              <a:rPr lang="de-DE" sz="1800" dirty="0" err="1"/>
              <a:t>analysis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Future </a:t>
            </a:r>
            <a:r>
              <a:rPr lang="de-DE" sz="2400" dirty="0" err="1">
                <a:solidFill>
                  <a:schemeClr val="accent5"/>
                </a:solidFill>
              </a:rPr>
              <a:t>research</a:t>
            </a:r>
            <a:r>
              <a:rPr lang="de-DE" sz="2400" dirty="0">
                <a:solidFill>
                  <a:schemeClr val="accent5"/>
                </a:solidFill>
              </a:rPr>
              <a:t>:</a:t>
            </a:r>
          </a:p>
          <a:p>
            <a:r>
              <a:rPr lang="de-DE" sz="1800" dirty="0"/>
              <a:t>Robust </a:t>
            </a:r>
            <a:r>
              <a:rPr lang="de-DE" sz="1800" dirty="0" err="1"/>
              <a:t>whitening</a:t>
            </a:r>
            <a:r>
              <a:rPr lang="de-DE" sz="1800" dirty="0"/>
              <a:t> / </a:t>
            </a:r>
            <a:r>
              <a:rPr lang="de-DE" sz="1800" dirty="0" err="1"/>
              <a:t>preprocessing</a:t>
            </a:r>
            <a:r>
              <a:rPr lang="de-DE" sz="1800" dirty="0"/>
              <a:t> </a:t>
            </a:r>
          </a:p>
          <a:p>
            <a:r>
              <a:rPr lang="de-DE" sz="1800" dirty="0" err="1"/>
              <a:t>Incorporate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process</a:t>
            </a:r>
            <a:r>
              <a:rPr lang="de-DE" sz="1800" dirty="0"/>
              <a:t> and </a:t>
            </a:r>
            <a:r>
              <a:rPr lang="de-DE" sz="1800" dirty="0" err="1"/>
              <a:t>outlier</a:t>
            </a:r>
            <a:r>
              <a:rPr lang="de-DE" sz="1800" dirty="0"/>
              <a:t> in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ICA </a:t>
            </a:r>
            <a:r>
              <a:rPr lang="de-DE" sz="1800" dirty="0" err="1"/>
              <a:t>algorithm</a:t>
            </a:r>
            <a:endParaRPr lang="de-DE" sz="1800" dirty="0"/>
          </a:p>
          <a:p>
            <a:r>
              <a:rPr lang="de-DE" sz="1800" dirty="0"/>
              <a:t>Find </a:t>
            </a:r>
            <a:r>
              <a:rPr lang="de-DE" sz="1800" dirty="0" err="1"/>
              <a:t>good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endParaRPr lang="de-DE" sz="1800" dirty="0"/>
          </a:p>
          <a:p>
            <a:r>
              <a:rPr lang="de-DE" sz="1800" dirty="0"/>
              <a:t>Robust </a:t>
            </a: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high </a:t>
            </a:r>
            <a:r>
              <a:rPr lang="de-DE" sz="1800" dirty="0" err="1"/>
              <a:t>dimensions</a:t>
            </a:r>
            <a:endParaRPr lang="de-DE" sz="18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0718C-5F17-4E00-A508-F47F4C5BD2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46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96BFACF-1B17-4014-B1B9-718D4D2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Thank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attention</a:t>
            </a:r>
            <a:r>
              <a:rPr lang="de-DE" sz="3200" dirty="0"/>
              <a:t>!</a:t>
            </a:r>
            <a:endParaRPr lang="en-GB" sz="32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A6DC90E-3F67-4578-B3D8-DD926790A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179" y="2283194"/>
            <a:ext cx="4773242" cy="65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01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endParaRPr lang="de-DE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50EC3-0106-4C08-BE0C-DA8368A93BA6}"/>
              </a:ext>
            </a:extLst>
          </p:cNvPr>
          <p:cNvSpPr txBox="1"/>
          <p:nvPr/>
        </p:nvSpPr>
        <p:spPr>
          <a:xfrm>
            <a:off x="4773585" y="2470616"/>
            <a:ext cx="3280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What</a:t>
            </a:r>
            <a:r>
              <a:rPr lang="de-DE" sz="2800" b="1" dirty="0"/>
              <a:t> </a:t>
            </a:r>
            <a:r>
              <a:rPr lang="de-DE" sz="2800" b="1" dirty="0" err="1"/>
              <a:t>are</a:t>
            </a:r>
            <a:r>
              <a:rPr lang="de-DE" sz="2800" b="1" dirty="0"/>
              <a:t> Graphs?</a:t>
            </a:r>
            <a:endParaRPr lang="fr-FR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89ECF32-3385-450D-9C75-031FA7A9DE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58F7B70-8915-4EEB-A20B-CBC644C543F4}"/>
              </a:ext>
            </a:extLst>
          </p:cNvPr>
          <p:cNvGrpSpPr/>
          <p:nvPr/>
        </p:nvGrpSpPr>
        <p:grpSpPr>
          <a:xfrm>
            <a:off x="3771189" y="3185160"/>
            <a:ext cx="5677612" cy="4882319"/>
            <a:chOff x="3771189" y="3185160"/>
            <a:chExt cx="5677612" cy="488231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DC2B24D-8164-4BAE-84CC-D1FFDEE03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3" t="18029" r="26031" b="20291"/>
            <a:stretch/>
          </p:blipFill>
          <p:spPr>
            <a:xfrm>
              <a:off x="3771189" y="3185160"/>
              <a:ext cx="5677612" cy="4882319"/>
            </a:xfrm>
            <a:prstGeom prst="rect">
              <a:avLst/>
            </a:prstGeom>
          </p:spPr>
        </p:pic>
        <p:pic>
          <p:nvPicPr>
            <p:cNvPr id="2050" name="Picture 2" descr="Question mark Free Icon">
              <a:extLst>
                <a:ext uri="{FF2B5EF4-FFF2-40B4-BE49-F238E27FC236}">
                  <a16:creationId xmlns:a16="http://schemas.microsoft.com/office/drawing/2014/main" id="{DF24833A-4B29-4347-A73A-3A7169840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6621" y="3830921"/>
              <a:ext cx="2491625" cy="249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388353-0F5D-4BBF-A2A1-145580B59F67}"/>
                    </a:ext>
                  </a:extLst>
                </p14:cNvPr>
                <p14:cNvContentPartPr/>
                <p14:nvPr/>
              </p14:nvContentPartPr>
              <p14:xfrm>
                <a:off x="8379870" y="6000435"/>
                <a:ext cx="19800" cy="44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388353-0F5D-4BBF-A2A1-145580B59F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07870" y="5856795"/>
                  <a:ext cx="1634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2284B4-BC37-4C56-90A7-6B3611B159F6}"/>
                    </a:ext>
                  </a:extLst>
                </p14:cNvPr>
                <p14:cNvContentPartPr/>
                <p14:nvPr/>
              </p14:nvContentPartPr>
              <p14:xfrm>
                <a:off x="8337750" y="6031395"/>
                <a:ext cx="30960" cy="15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2284B4-BC37-4C56-90A7-6B3611B159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29110" y="6022395"/>
                  <a:ext cx="48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64B2EF-46F4-45ED-942C-519BB478F0DC}"/>
                    </a:ext>
                  </a:extLst>
                </p14:cNvPr>
                <p14:cNvContentPartPr/>
                <p14:nvPr/>
              </p14:nvContentPartPr>
              <p14:xfrm>
                <a:off x="8328750" y="5982795"/>
                <a:ext cx="110160" cy="56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64B2EF-46F4-45ED-942C-519BB478F0D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19750" y="5973795"/>
                  <a:ext cx="127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31B760-8A7E-4DED-8495-43DC8014DB97}"/>
                    </a:ext>
                  </a:extLst>
                </p14:cNvPr>
                <p14:cNvContentPartPr/>
                <p14:nvPr/>
              </p14:nvContentPartPr>
              <p14:xfrm>
                <a:off x="8198070" y="5907195"/>
                <a:ext cx="241560" cy="192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31B760-8A7E-4DED-8495-43DC8014DB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89070" y="5898555"/>
                  <a:ext cx="259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295FBD-2570-4782-B6E9-18A4A92E62F9}"/>
                    </a:ext>
                  </a:extLst>
                </p14:cNvPr>
                <p14:cNvContentPartPr/>
                <p14:nvPr/>
              </p14:nvContentPartPr>
              <p14:xfrm>
                <a:off x="7773990" y="5768595"/>
                <a:ext cx="29880" cy="47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295FBD-2570-4782-B6E9-18A4A92E62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64990" y="5759595"/>
                  <a:ext cx="47520" cy="6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29D374C-6CA7-4841-86BC-9662EA41C277}"/>
                </a:ext>
              </a:extLst>
            </p:cNvPr>
            <p:cNvGrpSpPr/>
            <p:nvPr/>
          </p:nvGrpSpPr>
          <p:grpSpPr>
            <a:xfrm>
              <a:off x="7810095" y="5785155"/>
              <a:ext cx="4320" cy="4320"/>
              <a:chOff x="7810095" y="5785155"/>
              <a:chExt cx="432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9EE4358E-38FB-429B-BC3E-2B3BD4952E72}"/>
                      </a:ext>
                    </a:extLst>
                  </p14:cNvPr>
                  <p14:cNvContentPartPr/>
                  <p14:nvPr/>
                </p14:nvContentPartPr>
                <p14:xfrm>
                  <a:off x="7810095" y="5789115"/>
                  <a:ext cx="360" cy="3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9EE4358E-38FB-429B-BC3E-2B3BD4952E72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1455" y="57801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78A0099A-C969-401A-A334-C86803746E26}"/>
                      </a:ext>
                    </a:extLst>
                  </p14:cNvPr>
                  <p14:cNvContentPartPr/>
                  <p14:nvPr/>
                </p14:nvContentPartPr>
                <p14:xfrm>
                  <a:off x="7814055" y="5789115"/>
                  <a:ext cx="360" cy="3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78A0099A-C969-401A-A334-C86803746E2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5415" y="57801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53622058-7B2F-4F9A-8329-FCEF39CFA05B}"/>
                      </a:ext>
                    </a:extLst>
                  </p14:cNvPr>
                  <p14:cNvContentPartPr/>
                  <p14:nvPr/>
                </p14:nvContentPartPr>
                <p14:xfrm>
                  <a:off x="7812255" y="5785155"/>
                  <a:ext cx="360" cy="3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53622058-7B2F-4F9A-8329-FCEF39CFA05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3255" y="57765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81117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7E283940-EF3F-482C-9384-6ACE6B4E03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1793600" cy="6587280"/>
          </a:xfrm>
        </p:spPr>
        <p:txBody>
          <a:bodyPr/>
          <a:lstStyle/>
          <a:p>
            <a:r>
              <a:rPr lang="de-DE" sz="1800" dirty="0"/>
              <a:t>Graphs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structures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connected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edges</a:t>
            </a:r>
            <a:endParaRPr lang="de-DE" sz="1800" dirty="0"/>
          </a:p>
          <a:p>
            <a:r>
              <a:rPr lang="de-DE" sz="1800" dirty="0" err="1"/>
              <a:t>Edges</a:t>
            </a:r>
            <a:r>
              <a:rPr lang="de-DE" sz="1800" dirty="0"/>
              <a:t> </a:t>
            </a:r>
            <a:r>
              <a:rPr lang="de-DE" sz="1800" dirty="0" err="1"/>
              <a:t>represent</a:t>
            </a:r>
            <a:r>
              <a:rPr lang="de-DE" sz="1800" dirty="0"/>
              <a:t> </a:t>
            </a:r>
            <a:r>
              <a:rPr lang="de-DE" sz="1800" dirty="0" err="1"/>
              <a:t>proximity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two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</a:p>
          <a:p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stored</a:t>
            </a:r>
            <a:r>
              <a:rPr lang="de-DE" sz="1800" dirty="0"/>
              <a:t> in a </a:t>
            </a:r>
            <a:r>
              <a:rPr lang="de-DE" sz="1800" dirty="0" err="1">
                <a:latin typeface="Arial(Body)"/>
              </a:rPr>
              <a:t>matrix</a:t>
            </a:r>
            <a:r>
              <a:rPr lang="de-DE" sz="1800" dirty="0">
                <a:latin typeface="Arial(Body)"/>
              </a:rPr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The </a:t>
            </a:r>
            <a:r>
              <a:rPr lang="de-DE" sz="1800" dirty="0" err="1"/>
              <a:t>adjacency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b="1" dirty="0"/>
              <a:t>A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sz="1800" dirty="0" err="1"/>
              <a:t>Examples</a:t>
            </a:r>
            <a:r>
              <a:rPr lang="de-DE" sz="1800" dirty="0"/>
              <a:t>: </a:t>
            </a:r>
            <a:r>
              <a:rPr lang="de-DE" sz="1800" dirty="0" err="1"/>
              <a:t>Social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sensor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etc.</a:t>
            </a:r>
          </a:p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b="0" dirty="0" err="1">
                <a:solidFill>
                  <a:schemeClr val="accent5"/>
                </a:solidFill>
              </a:rPr>
              <a:t>What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are</a:t>
            </a:r>
            <a:r>
              <a:rPr lang="de-DE" sz="2400" b="0" dirty="0">
                <a:solidFill>
                  <a:schemeClr val="accent5"/>
                </a:solidFill>
              </a:rPr>
              <a:t> Graphs?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E4FFA8-E5EC-42B9-90AF-FDDD8B74F5E5}"/>
              </a:ext>
            </a:extLst>
          </p:cNvPr>
          <p:cNvGrpSpPr/>
          <p:nvPr/>
        </p:nvGrpSpPr>
        <p:grpSpPr>
          <a:xfrm>
            <a:off x="6299932" y="4097547"/>
            <a:ext cx="3276694" cy="2501915"/>
            <a:chOff x="8115565" y="4113603"/>
            <a:chExt cx="3276694" cy="250191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860A1A-BAB7-4121-965C-C5E476ED1727}"/>
                </a:ext>
              </a:extLst>
            </p:cNvPr>
            <p:cNvSpPr/>
            <p:nvPr/>
          </p:nvSpPr>
          <p:spPr>
            <a:xfrm>
              <a:off x="8630867" y="4113603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</a:t>
              </a:r>
              <a:endParaRPr lang="fr-FR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2665F36-833C-4B9A-98ED-43A290229308}"/>
                </a:ext>
              </a:extLst>
            </p:cNvPr>
            <p:cNvSpPr/>
            <p:nvPr/>
          </p:nvSpPr>
          <p:spPr>
            <a:xfrm>
              <a:off x="10591297" y="41626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98C0EF2-7AAC-48EC-8950-F8AA30CF9951}"/>
                </a:ext>
              </a:extLst>
            </p:cNvPr>
            <p:cNvSpPr/>
            <p:nvPr/>
          </p:nvSpPr>
          <p:spPr>
            <a:xfrm>
              <a:off x="8705425" y="625551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fr-FR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C12CE5E-E37C-43DC-AE02-124DE93A47B8}"/>
                </a:ext>
              </a:extLst>
            </p:cNvPr>
            <p:cNvSpPr/>
            <p:nvPr/>
          </p:nvSpPr>
          <p:spPr>
            <a:xfrm>
              <a:off x="10518896" y="619874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42A27B8-6A47-423A-B424-0877D334FF65}"/>
                </a:ext>
              </a:extLst>
            </p:cNvPr>
            <p:cNvSpPr/>
            <p:nvPr/>
          </p:nvSpPr>
          <p:spPr>
            <a:xfrm>
              <a:off x="8115565" y="5151751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6</a:t>
              </a:r>
              <a:endParaRPr lang="fr-FR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1128B42-F32F-488A-9276-65CC10734B84}"/>
                </a:ext>
              </a:extLst>
            </p:cNvPr>
            <p:cNvSpPr/>
            <p:nvPr/>
          </p:nvSpPr>
          <p:spPr>
            <a:xfrm>
              <a:off x="9578176" y="516009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ACBE90D-8BFB-4B76-9790-D77A3DD86D4E}"/>
                </a:ext>
              </a:extLst>
            </p:cNvPr>
            <p:cNvSpPr/>
            <p:nvPr/>
          </p:nvSpPr>
          <p:spPr>
            <a:xfrm>
              <a:off x="11032259" y="51589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A33C144-6BF0-4752-8BCD-8F6016928935}"/>
                </a:ext>
              </a:extLst>
            </p:cNvPr>
            <p:cNvCxnSpPr>
              <a:cxnSpLocks/>
              <a:stCxn id="41" idx="7"/>
              <a:endCxn id="36" idx="3"/>
            </p:cNvCxnSpPr>
            <p:nvPr/>
          </p:nvCxnSpPr>
          <p:spPr>
            <a:xfrm flipV="1">
              <a:off x="9885455" y="4469916"/>
              <a:ext cx="758563" cy="742902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BCC2F7C-CFDE-463D-AB96-CAC1D119FE52}"/>
                </a:ext>
              </a:extLst>
            </p:cNvPr>
            <p:cNvCxnSpPr>
              <a:cxnSpLocks/>
              <a:stCxn id="41" idx="1"/>
              <a:endCxn id="35" idx="5"/>
            </p:cNvCxnSpPr>
            <p:nvPr/>
          </p:nvCxnSpPr>
          <p:spPr>
            <a:xfrm flipH="1" flipV="1">
              <a:off x="8938146" y="4420882"/>
              <a:ext cx="692751" cy="791936"/>
            </a:xfrm>
            <a:prstGeom prst="straightConnector1">
              <a:avLst/>
            </a:prstGeom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37BE584-1871-4437-8D8A-A3D45A75B17A}"/>
                </a:ext>
              </a:extLst>
            </p:cNvPr>
            <p:cNvCxnSpPr>
              <a:cxnSpLocks/>
              <a:stCxn id="41" idx="6"/>
              <a:endCxn id="43" idx="2"/>
            </p:cNvCxnSpPr>
            <p:nvPr/>
          </p:nvCxnSpPr>
          <p:spPr>
            <a:xfrm flipV="1">
              <a:off x="9938176" y="5338937"/>
              <a:ext cx="1094083" cy="1160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90DFCBA-4AC9-4EE1-86C1-9B946CF21EB8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8475565" y="5331751"/>
              <a:ext cx="1102611" cy="8346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2E993B8-4799-4619-8F96-A8E458B3C642}"/>
                </a:ext>
              </a:extLst>
            </p:cNvPr>
            <p:cNvCxnSpPr>
              <a:cxnSpLocks/>
              <a:stCxn id="39" idx="1"/>
              <a:endCxn id="41" idx="5"/>
            </p:cNvCxnSpPr>
            <p:nvPr/>
          </p:nvCxnSpPr>
          <p:spPr>
            <a:xfrm flipH="1" flipV="1">
              <a:off x="9885455" y="5467376"/>
              <a:ext cx="686162" cy="78409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D7A74C7-9342-4357-923A-12C3E979FEC8}"/>
                </a:ext>
              </a:extLst>
            </p:cNvPr>
            <p:cNvCxnSpPr>
              <a:cxnSpLocks/>
              <a:stCxn id="37" idx="7"/>
              <a:endCxn id="41" idx="3"/>
            </p:cNvCxnSpPr>
            <p:nvPr/>
          </p:nvCxnSpPr>
          <p:spPr>
            <a:xfrm flipV="1">
              <a:off x="9012704" y="5467376"/>
              <a:ext cx="618193" cy="84086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713372C-B1F5-4EF6-B6B3-A32F2C2DD231}"/>
              </a:ext>
            </a:extLst>
          </p:cNvPr>
          <p:cNvSpPr txBox="1"/>
          <p:nvPr/>
        </p:nvSpPr>
        <p:spPr>
          <a:xfrm>
            <a:off x="6415307" y="674243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Undirected</a:t>
            </a:r>
            <a:r>
              <a:rPr lang="de-DE" sz="1800" dirty="0"/>
              <a:t> </a:t>
            </a:r>
            <a:r>
              <a:rPr lang="de-DE" sz="1800" dirty="0" err="1"/>
              <a:t>unweighted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endParaRPr lang="fr-FR" sz="18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6FDE943-CDD0-43E7-86D2-CAA977017A68}"/>
              </a:ext>
            </a:extLst>
          </p:cNvPr>
          <p:cNvGrpSpPr/>
          <p:nvPr/>
        </p:nvGrpSpPr>
        <p:grpSpPr>
          <a:xfrm>
            <a:off x="2688393" y="4146581"/>
            <a:ext cx="3148958" cy="2764547"/>
            <a:chOff x="2688393" y="4146581"/>
            <a:chExt cx="3148958" cy="2764547"/>
          </a:xfrm>
        </p:grpSpPr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F5B5A74-DB37-4F7C-ADB0-F553D702BB72}"/>
                </a:ext>
              </a:extLst>
            </p:cNvPr>
            <p:cNvSpPr/>
            <p:nvPr/>
          </p:nvSpPr>
          <p:spPr>
            <a:xfrm rot="10800000">
              <a:off x="3384162" y="4146581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4A7AAF-287A-482A-9A8F-0AD99D021767}"/>
                </a:ext>
              </a:extLst>
            </p:cNvPr>
            <p:cNvSpPr txBox="1"/>
            <p:nvPr/>
          </p:nvSpPr>
          <p:spPr>
            <a:xfrm>
              <a:off x="3648008" y="416263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0 1 1 1 1 1 1</a:t>
              </a:r>
              <a:endParaRPr lang="fr-FR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35D2AAB-1D8E-4E99-9EC9-D6870D406FF7}"/>
                </a:ext>
              </a:extLst>
            </p:cNvPr>
            <p:cNvSpPr txBox="1"/>
            <p:nvPr/>
          </p:nvSpPr>
          <p:spPr>
            <a:xfrm>
              <a:off x="3655439" y="4532976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5F69AAD-0329-425A-8B5A-B7A441A41D4D}"/>
                </a:ext>
              </a:extLst>
            </p:cNvPr>
            <p:cNvSpPr txBox="1"/>
            <p:nvPr/>
          </p:nvSpPr>
          <p:spPr>
            <a:xfrm>
              <a:off x="3656237" y="489519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5B63A9-C6C1-4270-A09A-5012187F0483}"/>
                </a:ext>
              </a:extLst>
            </p:cNvPr>
            <p:cNvSpPr txBox="1"/>
            <p:nvPr/>
          </p:nvSpPr>
          <p:spPr>
            <a:xfrm>
              <a:off x="3662479" y="526678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BB993A-AF7A-44D0-822E-4A7C3CE70698}"/>
                </a:ext>
              </a:extLst>
            </p:cNvPr>
            <p:cNvSpPr txBox="1"/>
            <p:nvPr/>
          </p:nvSpPr>
          <p:spPr>
            <a:xfrm>
              <a:off x="3662479" y="563837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C93CD-38FD-4D94-941A-902060850ECF}"/>
                </a:ext>
              </a:extLst>
            </p:cNvPr>
            <p:cNvSpPr txBox="1"/>
            <p:nvPr/>
          </p:nvSpPr>
          <p:spPr>
            <a:xfrm>
              <a:off x="3662479" y="5991229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7C82757-C590-4E75-B6FF-AE82D19F2311}"/>
                </a:ext>
              </a:extLst>
            </p:cNvPr>
            <p:cNvSpPr txBox="1"/>
            <p:nvPr/>
          </p:nvSpPr>
          <p:spPr>
            <a:xfrm>
              <a:off x="3662479" y="638155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A8B922B-AD27-4DC9-BBFC-5ECFCE983E5D}"/>
                </a:ext>
              </a:extLst>
            </p:cNvPr>
            <p:cNvSpPr/>
            <p:nvPr/>
          </p:nvSpPr>
          <p:spPr>
            <a:xfrm>
              <a:off x="5280717" y="4158086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82675B4-6405-4889-A1C1-1E591CB52888}"/>
                </a:ext>
              </a:extLst>
            </p:cNvPr>
            <p:cNvSpPr txBox="1"/>
            <p:nvPr/>
          </p:nvSpPr>
          <p:spPr>
            <a:xfrm>
              <a:off x="2688393" y="5303839"/>
              <a:ext cx="697627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A</a:t>
              </a:r>
              <a:r>
                <a:rPr lang="de-DE" dirty="0"/>
                <a:t> =</a:t>
              </a:r>
              <a:endParaRPr lang="fr-FR" dirty="0"/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2A715A49-DBF3-43DD-AA69-ACD22E8FA8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18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7E283940-EF3F-482C-9384-6ACE6B4E03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1793600" cy="6587280"/>
          </a:xfrm>
        </p:spPr>
        <p:txBody>
          <a:bodyPr/>
          <a:lstStyle/>
          <a:p>
            <a:r>
              <a:rPr lang="de-DE" sz="1800" dirty="0"/>
              <a:t>Graphs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structures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connected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edges</a:t>
            </a:r>
            <a:endParaRPr lang="de-DE" sz="1800" dirty="0"/>
          </a:p>
          <a:p>
            <a:r>
              <a:rPr lang="de-DE" sz="1800" dirty="0" err="1"/>
              <a:t>Edges</a:t>
            </a:r>
            <a:r>
              <a:rPr lang="de-DE" sz="1800" dirty="0"/>
              <a:t> </a:t>
            </a:r>
            <a:r>
              <a:rPr lang="de-DE" sz="1800" dirty="0" err="1"/>
              <a:t>represent</a:t>
            </a:r>
            <a:r>
              <a:rPr lang="de-DE" sz="1800" dirty="0"/>
              <a:t> </a:t>
            </a:r>
            <a:r>
              <a:rPr lang="de-DE" sz="1800" dirty="0" err="1"/>
              <a:t>proximity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two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</a:p>
          <a:p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stored</a:t>
            </a:r>
            <a:r>
              <a:rPr lang="de-DE" sz="1800" dirty="0"/>
              <a:t> in a </a:t>
            </a:r>
            <a:r>
              <a:rPr lang="de-DE" sz="1800" dirty="0" err="1">
                <a:latin typeface="Arial(Body)"/>
              </a:rPr>
              <a:t>matrix</a:t>
            </a:r>
            <a:r>
              <a:rPr lang="de-DE" sz="1800" dirty="0">
                <a:latin typeface="Arial(Body)"/>
              </a:rPr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The </a:t>
            </a:r>
            <a:r>
              <a:rPr lang="de-DE" sz="1800" dirty="0" err="1"/>
              <a:t>adjacency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b="1" dirty="0"/>
              <a:t>A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1800" dirty="0" err="1"/>
              <a:t>Examples</a:t>
            </a:r>
            <a:r>
              <a:rPr lang="de-DE" sz="1800" dirty="0"/>
              <a:t>: </a:t>
            </a:r>
            <a:r>
              <a:rPr lang="de-DE" sz="1800" dirty="0" err="1"/>
              <a:t>Social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sensor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etc.</a:t>
            </a:r>
          </a:p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b="0" dirty="0" err="1">
                <a:solidFill>
                  <a:schemeClr val="accent5"/>
                </a:solidFill>
              </a:rPr>
              <a:t>What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are</a:t>
            </a:r>
            <a:r>
              <a:rPr lang="de-DE" sz="2400" b="0" dirty="0">
                <a:solidFill>
                  <a:schemeClr val="accent5"/>
                </a:solidFill>
              </a:rPr>
              <a:t> Graphs?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12B3E2-537A-468F-A33E-05C39867CFF5}"/>
              </a:ext>
            </a:extLst>
          </p:cNvPr>
          <p:cNvGrpSpPr/>
          <p:nvPr/>
        </p:nvGrpSpPr>
        <p:grpSpPr>
          <a:xfrm>
            <a:off x="6299932" y="4097547"/>
            <a:ext cx="3276694" cy="2501915"/>
            <a:chOff x="8115565" y="4113603"/>
            <a:chExt cx="3276694" cy="250191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DF86627-7ADD-4966-9732-18F64076E04E}"/>
                </a:ext>
              </a:extLst>
            </p:cNvPr>
            <p:cNvSpPr/>
            <p:nvPr/>
          </p:nvSpPr>
          <p:spPr>
            <a:xfrm>
              <a:off x="8630867" y="4113603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</a:t>
              </a:r>
              <a:endParaRPr lang="fr-FR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CEB6E4-1100-45FA-97E1-F75DB5B34C20}"/>
                </a:ext>
              </a:extLst>
            </p:cNvPr>
            <p:cNvSpPr/>
            <p:nvPr/>
          </p:nvSpPr>
          <p:spPr>
            <a:xfrm>
              <a:off x="10591297" y="41626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CC29D8-D9BA-45E4-99A8-538630D75BA1}"/>
                </a:ext>
              </a:extLst>
            </p:cNvPr>
            <p:cNvSpPr/>
            <p:nvPr/>
          </p:nvSpPr>
          <p:spPr>
            <a:xfrm>
              <a:off x="8705425" y="625551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BAAEE42-5B7D-410E-8387-4FD1300687AB}"/>
                </a:ext>
              </a:extLst>
            </p:cNvPr>
            <p:cNvSpPr/>
            <p:nvPr/>
          </p:nvSpPr>
          <p:spPr>
            <a:xfrm>
              <a:off x="10518896" y="619874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FFF15E-A4E2-4E43-B438-5D3B9F2CF7D7}"/>
                </a:ext>
              </a:extLst>
            </p:cNvPr>
            <p:cNvSpPr/>
            <p:nvPr/>
          </p:nvSpPr>
          <p:spPr>
            <a:xfrm>
              <a:off x="8115565" y="5151751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6</a:t>
              </a:r>
              <a:endParaRPr lang="fr-FR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7EB5E5-D174-45FA-9C8F-AC0ED7CDDC24}"/>
                </a:ext>
              </a:extLst>
            </p:cNvPr>
            <p:cNvSpPr/>
            <p:nvPr/>
          </p:nvSpPr>
          <p:spPr>
            <a:xfrm>
              <a:off x="9578176" y="516009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B130CC4-DD3F-4AF4-8DFC-E542F7E3725B}"/>
                </a:ext>
              </a:extLst>
            </p:cNvPr>
            <p:cNvSpPr/>
            <p:nvPr/>
          </p:nvSpPr>
          <p:spPr>
            <a:xfrm>
              <a:off x="11032259" y="51589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C4CE19-63FD-439E-A31B-495D1042E1E1}"/>
                </a:ext>
              </a:extLst>
            </p:cNvPr>
            <p:cNvCxnSpPr>
              <a:cxnSpLocks/>
              <a:stCxn id="9" idx="7"/>
              <a:endCxn id="5" idx="3"/>
            </p:cNvCxnSpPr>
            <p:nvPr/>
          </p:nvCxnSpPr>
          <p:spPr>
            <a:xfrm flipV="1">
              <a:off x="9885455" y="4469916"/>
              <a:ext cx="758563" cy="742902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7A32FB-B9B5-4F2B-AC99-52DA86207816}"/>
                </a:ext>
              </a:extLst>
            </p:cNvPr>
            <p:cNvCxnSpPr>
              <a:cxnSpLocks/>
              <a:stCxn id="9" idx="1"/>
              <a:endCxn id="4" idx="5"/>
            </p:cNvCxnSpPr>
            <p:nvPr/>
          </p:nvCxnSpPr>
          <p:spPr>
            <a:xfrm flipH="1" flipV="1">
              <a:off x="8938146" y="4420882"/>
              <a:ext cx="692751" cy="791936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9AE9C94-280D-49DA-BEAC-60926E669DBD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 flipV="1">
              <a:off x="9938176" y="5338937"/>
              <a:ext cx="1094083" cy="1160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5BC8C17-EED0-4312-A7F2-5EC2B8856682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8475565" y="5331751"/>
              <a:ext cx="1102611" cy="8346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22AB3D-9E5F-4253-9232-FA52C2ED645E}"/>
                </a:ext>
              </a:extLst>
            </p:cNvPr>
            <p:cNvCxnSpPr>
              <a:cxnSpLocks/>
              <a:stCxn id="7" idx="1"/>
              <a:endCxn id="9" idx="5"/>
            </p:cNvCxnSpPr>
            <p:nvPr/>
          </p:nvCxnSpPr>
          <p:spPr>
            <a:xfrm flipH="1" flipV="1">
              <a:off x="9885455" y="5467376"/>
              <a:ext cx="686162" cy="78409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2E0F4E8-36A4-4F37-9494-727E51F7D453}"/>
                </a:ext>
              </a:extLst>
            </p:cNvPr>
            <p:cNvCxnSpPr>
              <a:cxnSpLocks/>
              <a:stCxn id="6" idx="7"/>
              <a:endCxn id="9" idx="3"/>
            </p:cNvCxnSpPr>
            <p:nvPr/>
          </p:nvCxnSpPr>
          <p:spPr>
            <a:xfrm flipV="1">
              <a:off x="9012704" y="5467376"/>
              <a:ext cx="618193" cy="84086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134ADCD-E799-49A8-A68D-E7CD91DEC44B}"/>
              </a:ext>
            </a:extLst>
          </p:cNvPr>
          <p:cNvGrpSpPr/>
          <p:nvPr/>
        </p:nvGrpSpPr>
        <p:grpSpPr>
          <a:xfrm>
            <a:off x="2688393" y="4146581"/>
            <a:ext cx="3148958" cy="2764547"/>
            <a:chOff x="2688393" y="4146581"/>
            <a:chExt cx="3148958" cy="2764547"/>
          </a:xfrm>
        </p:grpSpPr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89F0510-81E5-4370-89CB-756B010C62FF}"/>
                </a:ext>
              </a:extLst>
            </p:cNvPr>
            <p:cNvSpPr/>
            <p:nvPr/>
          </p:nvSpPr>
          <p:spPr>
            <a:xfrm rot="10800000">
              <a:off x="3384162" y="4146581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A48859-ECBB-4207-A107-E7FCEB919570}"/>
                </a:ext>
              </a:extLst>
            </p:cNvPr>
            <p:cNvSpPr txBox="1"/>
            <p:nvPr/>
          </p:nvSpPr>
          <p:spPr>
            <a:xfrm>
              <a:off x="3648008" y="416263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0 1 1 1 1 1 </a:t>
              </a:r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endParaRPr lang="fr-FR" b="1" dirty="0">
                <a:solidFill>
                  <a:schemeClr val="accent5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26E0539-B3B9-47DB-A89B-8D3C8D4A30A3}"/>
                </a:ext>
              </a:extLst>
            </p:cNvPr>
            <p:cNvSpPr txBox="1"/>
            <p:nvPr/>
          </p:nvSpPr>
          <p:spPr>
            <a:xfrm>
              <a:off x="3655439" y="4532976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641CA7-A1F2-41EF-9D33-037E74E848AF}"/>
                </a:ext>
              </a:extLst>
            </p:cNvPr>
            <p:cNvSpPr txBox="1"/>
            <p:nvPr/>
          </p:nvSpPr>
          <p:spPr>
            <a:xfrm>
              <a:off x="3656237" y="489519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A9E33D-4788-4273-8B63-202D21F50142}"/>
                </a:ext>
              </a:extLst>
            </p:cNvPr>
            <p:cNvSpPr txBox="1"/>
            <p:nvPr/>
          </p:nvSpPr>
          <p:spPr>
            <a:xfrm>
              <a:off x="3662479" y="526678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D9DD435-F363-4AF8-BCD7-08E420E82819}"/>
                </a:ext>
              </a:extLst>
            </p:cNvPr>
            <p:cNvSpPr txBox="1"/>
            <p:nvPr/>
          </p:nvSpPr>
          <p:spPr>
            <a:xfrm>
              <a:off x="3662479" y="563837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FB13EE-86EA-4F30-B6AB-2635578796FD}"/>
                </a:ext>
              </a:extLst>
            </p:cNvPr>
            <p:cNvSpPr txBox="1"/>
            <p:nvPr/>
          </p:nvSpPr>
          <p:spPr>
            <a:xfrm>
              <a:off x="3662479" y="5991229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A982E4-50F0-4227-B440-E35DD1625FFF}"/>
                </a:ext>
              </a:extLst>
            </p:cNvPr>
            <p:cNvSpPr txBox="1"/>
            <p:nvPr/>
          </p:nvSpPr>
          <p:spPr>
            <a:xfrm>
              <a:off x="3662479" y="638155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r>
                <a:rPr lang="de-DE" b="1" dirty="0"/>
                <a:t> 0 0 0 0 0 0</a:t>
              </a:r>
              <a:endParaRPr lang="fr-FR" b="1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4272BE72-DBBB-42C4-AFA5-24DC81E8AECE}"/>
                </a:ext>
              </a:extLst>
            </p:cNvPr>
            <p:cNvSpPr/>
            <p:nvPr/>
          </p:nvSpPr>
          <p:spPr>
            <a:xfrm>
              <a:off x="5280717" y="4158086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E626DC-5CF0-48D1-B7E7-2192EDC03F69}"/>
                </a:ext>
              </a:extLst>
            </p:cNvPr>
            <p:cNvSpPr txBox="1"/>
            <p:nvPr/>
          </p:nvSpPr>
          <p:spPr>
            <a:xfrm>
              <a:off x="2688393" y="5303839"/>
              <a:ext cx="697627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A</a:t>
              </a:r>
              <a:r>
                <a:rPr lang="de-DE" dirty="0"/>
                <a:t> =</a:t>
              </a:r>
              <a:endParaRPr lang="fr-FR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2385288-D14E-4F07-8474-9779A908A467}"/>
              </a:ext>
            </a:extLst>
          </p:cNvPr>
          <p:cNvSpPr txBox="1"/>
          <p:nvPr/>
        </p:nvSpPr>
        <p:spPr>
          <a:xfrm>
            <a:off x="6415307" y="674243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Undirected</a:t>
            </a:r>
            <a:r>
              <a:rPr lang="de-DE" sz="1800" dirty="0"/>
              <a:t> </a:t>
            </a:r>
            <a:r>
              <a:rPr lang="de-DE" sz="1800" dirty="0" err="1"/>
              <a:t>unweighted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endParaRPr lang="fr-FR" sz="18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E2C08BB-7D23-4789-8802-77E0EC7297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6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b="0" dirty="0" err="1">
                <a:solidFill>
                  <a:schemeClr val="accent5"/>
                </a:solidFill>
              </a:rPr>
              <a:t>What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are</a:t>
            </a:r>
            <a:r>
              <a:rPr lang="de-DE" sz="2400" b="0" dirty="0">
                <a:solidFill>
                  <a:schemeClr val="accent5"/>
                </a:solidFill>
              </a:rPr>
              <a:t> Graph Signals?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Analogy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discrete</a:t>
            </a:r>
            <a:r>
              <a:rPr lang="de-DE" sz="1800" dirty="0"/>
              <a:t> time </a:t>
            </a:r>
            <a:r>
              <a:rPr lang="de-DE" sz="1800" dirty="0" err="1"/>
              <a:t>signals</a:t>
            </a:r>
            <a:endParaRPr lang="de-DE" sz="1800" dirty="0"/>
          </a:p>
          <a:p>
            <a:r>
              <a:rPr lang="de-DE" sz="1800" dirty="0" err="1"/>
              <a:t>Simplest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</a:t>
            </a:r>
            <a:r>
              <a:rPr lang="de-DE" sz="1800" dirty="0" err="1"/>
              <a:t>Recursive</a:t>
            </a:r>
            <a:r>
              <a:rPr lang="de-DE" sz="1800" dirty="0"/>
              <a:t> Line Graph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node</a:t>
            </a:r>
            <a:r>
              <a:rPr lang="de-DE" sz="1800" dirty="0"/>
              <a:t> </a:t>
            </a:r>
            <a:r>
              <a:rPr lang="de-DE" sz="1800" dirty="0" err="1"/>
              <a:t>represents</a:t>
            </a:r>
            <a:r>
              <a:rPr lang="de-DE" sz="1800" dirty="0"/>
              <a:t> a sample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</a:p>
          <a:p>
            <a:r>
              <a:rPr lang="de-DE" sz="1800" dirty="0" err="1"/>
              <a:t>Directed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</a:t>
            </a:r>
            <a:r>
              <a:rPr lang="de-DE" sz="1800" dirty="0" err="1"/>
              <a:t>unsymmetric</a:t>
            </a:r>
            <a:r>
              <a:rPr lang="de-DE" sz="1800" dirty="0"/>
              <a:t> </a:t>
            </a:r>
            <a:r>
              <a:rPr lang="de-DE" sz="1800" dirty="0" err="1"/>
              <a:t>adjacency</a:t>
            </a:r>
            <a:endParaRPr lang="de-DE" sz="1800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7FE77C-3771-40BC-9F7C-F1FEA11D4E31}"/>
              </a:ext>
            </a:extLst>
          </p:cNvPr>
          <p:cNvGrpSpPr/>
          <p:nvPr/>
        </p:nvGrpSpPr>
        <p:grpSpPr>
          <a:xfrm>
            <a:off x="562298" y="3668123"/>
            <a:ext cx="6469883" cy="523637"/>
            <a:chOff x="671392" y="4596843"/>
            <a:chExt cx="6469883" cy="52363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64AA64-5508-4FBF-A90C-E4F3A3E9E8F8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B9D831-9F39-48BF-830F-C210BDCDCDA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83109F-BF15-4207-8438-5B5AD9DD5965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40F496-155A-43DE-B9CD-F3F69CFD73AE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A8FF52-DBE4-42E6-A31B-BCA4410E12CC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4ED9FC1-232C-4F2E-BC3A-B0BD6C53B700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53F4BF-55D6-464B-B40E-0DD2F315FF0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A71E6B-C0AC-4547-911C-7A8AED6D8429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BDD8FD-E9CA-43B3-8C47-C73886C64148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05631B-FDB2-4A61-9A68-DF70CB97C532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A1597286-613A-4053-BF52-7F600007C3DA}"/>
                </a:ext>
              </a:extLst>
            </p:cNvPr>
            <p:cNvCxnSpPr>
              <a:stCxn id="7" idx="4"/>
              <a:endCxn id="1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E05A4-51F0-426B-ACC6-F8AB449B3828}"/>
              </a:ext>
            </a:extLst>
          </p:cNvPr>
          <p:cNvGrpSpPr/>
          <p:nvPr/>
        </p:nvGrpSpPr>
        <p:grpSpPr>
          <a:xfrm>
            <a:off x="7792790" y="5544075"/>
            <a:ext cx="3595151" cy="2869209"/>
            <a:chOff x="5393493" y="6060859"/>
            <a:chExt cx="3595151" cy="2869209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731D91-B1D2-4D3C-9485-FD60CD478C69}"/>
                </a:ext>
              </a:extLst>
            </p:cNvPr>
            <p:cNvSpPr/>
            <p:nvPr/>
          </p:nvSpPr>
          <p:spPr>
            <a:xfrm rot="10800000">
              <a:off x="6111178" y="6060859"/>
              <a:ext cx="534718" cy="2836973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580575-9EDE-48DD-8AE9-FE40531A176F}"/>
                </a:ext>
              </a:extLst>
            </p:cNvPr>
            <p:cNvSpPr txBox="1"/>
            <p:nvPr/>
          </p:nvSpPr>
          <p:spPr>
            <a:xfrm>
              <a:off x="6353108" y="607691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0 0 0 0 … 0</a:t>
              </a:r>
              <a:endParaRPr lang="fr-FR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66330-513E-4ECA-A4C7-8E28591268F2}"/>
                </a:ext>
              </a:extLst>
            </p:cNvPr>
            <p:cNvSpPr txBox="1"/>
            <p:nvPr/>
          </p:nvSpPr>
          <p:spPr>
            <a:xfrm>
              <a:off x="6360539" y="6447256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1 0 0 0 … 0</a:t>
              </a:r>
              <a:endParaRPr lang="fr-FR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8AE448-50DD-4326-9978-0C1DBE158C55}"/>
                </a:ext>
              </a:extLst>
            </p:cNvPr>
            <p:cNvSpPr txBox="1"/>
            <p:nvPr/>
          </p:nvSpPr>
          <p:spPr>
            <a:xfrm>
              <a:off x="6361337" y="680947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1 0 0 … 0</a:t>
              </a:r>
              <a:endParaRPr lang="fr-FR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AF5EC5-7FF8-400D-A679-59EDE616003F}"/>
                </a:ext>
              </a:extLst>
            </p:cNvPr>
            <p:cNvSpPr txBox="1"/>
            <p:nvPr/>
          </p:nvSpPr>
          <p:spPr>
            <a:xfrm>
              <a:off x="6367579" y="718106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1 0 … 0</a:t>
              </a:r>
              <a:endParaRPr lang="fr-FR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AF0504-AEE1-45F7-94C2-5AB8BADBF949}"/>
                </a:ext>
              </a:extLst>
            </p:cNvPr>
            <p:cNvSpPr txBox="1"/>
            <p:nvPr/>
          </p:nvSpPr>
          <p:spPr>
            <a:xfrm>
              <a:off x="6376425" y="7961234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1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70334009-060F-4B5C-A952-6F29AFB2D521}"/>
                </a:ext>
              </a:extLst>
            </p:cNvPr>
            <p:cNvSpPr/>
            <p:nvPr/>
          </p:nvSpPr>
          <p:spPr>
            <a:xfrm>
              <a:off x="8414162" y="6093094"/>
              <a:ext cx="574482" cy="2836974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DEA8DDF-1A3E-45F6-B373-D93074463C74}"/>
                </a:ext>
              </a:extLst>
            </p:cNvPr>
            <p:cNvSpPr txBox="1"/>
            <p:nvPr/>
          </p:nvSpPr>
          <p:spPr>
            <a:xfrm>
              <a:off x="5393493" y="7218119"/>
              <a:ext cx="697627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A</a:t>
              </a:r>
              <a:r>
                <a:rPr lang="de-DE" dirty="0"/>
                <a:t> =</a:t>
              </a:r>
              <a:endParaRPr lang="fr-FR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46B2BC-0B1F-4131-B21B-A2278EF655AA}"/>
                </a:ext>
              </a:extLst>
            </p:cNvPr>
            <p:cNvSpPr txBox="1"/>
            <p:nvPr/>
          </p:nvSpPr>
          <p:spPr>
            <a:xfrm>
              <a:off x="6376425" y="8417710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… 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6DD48-EADB-4058-B348-BDEE103F566D}"/>
                </a:ext>
              </a:extLst>
            </p:cNvPr>
            <p:cNvSpPr txBox="1"/>
            <p:nvPr/>
          </p:nvSpPr>
          <p:spPr>
            <a:xfrm>
              <a:off x="6367579" y="7552657"/>
              <a:ext cx="248337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16AD85A-43C5-4181-B590-2ED85D95B380}"/>
              </a:ext>
            </a:extLst>
          </p:cNvPr>
          <p:cNvGrpSpPr/>
          <p:nvPr/>
        </p:nvGrpSpPr>
        <p:grpSpPr>
          <a:xfrm>
            <a:off x="7677040" y="2159796"/>
            <a:ext cx="4076700" cy="2712903"/>
            <a:chOff x="594465" y="5101644"/>
            <a:chExt cx="4076700" cy="271290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30FDB8E-8BE2-4005-8783-2DC8665ACFE8}"/>
                </a:ext>
              </a:extLst>
            </p:cNvPr>
            <p:cNvGrpSpPr/>
            <p:nvPr/>
          </p:nvGrpSpPr>
          <p:grpSpPr>
            <a:xfrm>
              <a:off x="594465" y="5101644"/>
              <a:ext cx="4076700" cy="2710205"/>
              <a:chOff x="7853526" y="3112193"/>
              <a:chExt cx="4076700" cy="271020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DE93F3E-F0E8-4938-97FF-4FE2A931D7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3526" y="3112193"/>
                <a:ext cx="0" cy="2710201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3D1960C-E880-4845-A0A8-CE3299BD2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526" y="5822393"/>
                <a:ext cx="4076700" cy="0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17CC72-5F20-4B2C-86E6-DDA5FE55BB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8801" y="4754130"/>
                <a:ext cx="0" cy="1068264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41F1461-5143-4674-B9E8-AA88433377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5501" y="4467293"/>
                <a:ext cx="0" cy="1355105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1AE950C-2098-45E6-8D44-76F2BA5BD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91726" y="4079318"/>
                <a:ext cx="0" cy="1743078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08737EE-67A4-4C87-B5B2-9A94C7BAEB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39376" y="3650693"/>
                <a:ext cx="0" cy="2171705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F4867D8-0F51-474B-B43F-16A96F1EC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6551" y="3326843"/>
                <a:ext cx="0" cy="249555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C8A603-1925-48E9-80C6-183232317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53726" y="3326843"/>
                <a:ext cx="0" cy="249555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FE2E5B-84CF-497E-B337-135270E773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9951" y="3650693"/>
                <a:ext cx="0" cy="217170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AEFA64F-6C06-4564-BAEE-F2991ED2B2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5701" y="4079318"/>
                <a:ext cx="0" cy="1743077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B588C2F-E491-4694-B82D-2C549958DE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1451" y="4460318"/>
                <a:ext cx="0" cy="1362077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3FBC1AB-9E26-473B-95BF-8527287DC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96726" y="4754130"/>
                <a:ext cx="0" cy="1068264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E370FB-A5A3-4169-9BF4-0553C9B95F44}"/>
                  </a:ext>
                </a:extLst>
              </p:cNvPr>
              <p:cNvCxnSpPr/>
              <p:nvPr/>
            </p:nvCxnSpPr>
            <p:spPr>
              <a:xfrm flipV="1">
                <a:off x="10872951" y="4934131"/>
                <a:ext cx="0" cy="888263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528D3F-E988-424F-B006-FA5D099BDFE8}"/>
                  </a:ext>
                </a:extLst>
              </p:cNvPr>
              <p:cNvCxnSpPr/>
              <p:nvPr/>
            </p:nvCxnSpPr>
            <p:spPr>
              <a:xfrm flipV="1">
                <a:off x="7853526" y="4934129"/>
                <a:ext cx="0" cy="888263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E11A3229-130B-45EE-8177-36DA6030D3F7}"/>
                </a:ext>
              </a:extLst>
            </p:cNvPr>
            <p:cNvCxnSpPr>
              <a:cxnSpLocks/>
            </p:cNvCxnSpPr>
            <p:nvPr/>
          </p:nvCxnSpPr>
          <p:spPr>
            <a:xfrm>
              <a:off x="608094" y="7811849"/>
              <a:ext cx="281646" cy="0"/>
            </a:xfrm>
            <a:prstGeom prst="straightConnector1">
              <a:avLst/>
            </a:prstGeom>
            <a:ln w="28575">
              <a:solidFill>
                <a:srgbClr val="004E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D0CFC404-E854-4619-B098-E787825729A3}"/>
                </a:ext>
              </a:extLst>
            </p:cNvPr>
            <p:cNvCxnSpPr>
              <a:cxnSpLocks/>
            </p:cNvCxnSpPr>
            <p:nvPr/>
          </p:nvCxnSpPr>
          <p:spPr>
            <a:xfrm>
              <a:off x="889740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8A90F73F-6EDC-438A-86D8-CF7446CFEC31}"/>
                </a:ext>
              </a:extLst>
            </p:cNvPr>
            <p:cNvCxnSpPr>
              <a:cxnSpLocks/>
            </p:cNvCxnSpPr>
            <p:nvPr/>
          </p:nvCxnSpPr>
          <p:spPr>
            <a:xfrm>
              <a:off x="1151019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03B1C74-F5EC-4FAA-8CBC-0809B083C7BE}"/>
                </a:ext>
              </a:extLst>
            </p:cNvPr>
            <p:cNvCxnSpPr>
              <a:cxnSpLocks/>
            </p:cNvCxnSpPr>
            <p:nvPr/>
          </p:nvCxnSpPr>
          <p:spPr>
            <a:xfrm>
              <a:off x="1398669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918D7D9-8BD1-4298-9D45-74FA3A909FF8}"/>
                </a:ext>
              </a:extLst>
            </p:cNvPr>
            <p:cNvCxnSpPr>
              <a:cxnSpLocks/>
            </p:cNvCxnSpPr>
            <p:nvPr/>
          </p:nvCxnSpPr>
          <p:spPr>
            <a:xfrm>
              <a:off x="1655844" y="781058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322A4F-932F-41B3-9762-7DE95730BDC3}"/>
                </a:ext>
              </a:extLst>
            </p:cNvPr>
            <p:cNvCxnSpPr>
              <a:cxnSpLocks/>
            </p:cNvCxnSpPr>
            <p:nvPr/>
          </p:nvCxnSpPr>
          <p:spPr>
            <a:xfrm>
              <a:off x="1913019" y="781058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E1367A0-755C-4D92-B1C1-5E9DD8E07A5B}"/>
                </a:ext>
              </a:extLst>
            </p:cNvPr>
            <p:cNvCxnSpPr>
              <a:cxnSpLocks/>
            </p:cNvCxnSpPr>
            <p:nvPr/>
          </p:nvCxnSpPr>
          <p:spPr>
            <a:xfrm>
              <a:off x="2189244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7727812-C5DF-486D-8D7E-72413A180EAA}"/>
                </a:ext>
              </a:extLst>
            </p:cNvPr>
            <p:cNvCxnSpPr>
              <a:cxnSpLocks/>
            </p:cNvCxnSpPr>
            <p:nvPr/>
          </p:nvCxnSpPr>
          <p:spPr>
            <a:xfrm>
              <a:off x="2491992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67A9B5D6-CAA3-4E29-B22B-55B9C3F8E680}"/>
                </a:ext>
              </a:extLst>
            </p:cNvPr>
            <p:cNvCxnSpPr>
              <a:cxnSpLocks/>
            </p:cNvCxnSpPr>
            <p:nvPr/>
          </p:nvCxnSpPr>
          <p:spPr>
            <a:xfrm>
              <a:off x="2756640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6603D05-6275-4227-9602-2E188196AD31}"/>
                </a:ext>
              </a:extLst>
            </p:cNvPr>
            <p:cNvCxnSpPr>
              <a:cxnSpLocks/>
            </p:cNvCxnSpPr>
            <p:nvPr/>
          </p:nvCxnSpPr>
          <p:spPr>
            <a:xfrm>
              <a:off x="3038286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E99FBBF-A7AD-4BDE-9DE2-DE9F1C93A6F1}"/>
                </a:ext>
              </a:extLst>
            </p:cNvPr>
            <p:cNvCxnSpPr>
              <a:cxnSpLocks/>
            </p:cNvCxnSpPr>
            <p:nvPr/>
          </p:nvCxnSpPr>
          <p:spPr>
            <a:xfrm>
              <a:off x="3319932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E6FC4BB-2A48-4EEB-838D-DF536352A7E1}"/>
                </a:ext>
              </a:extLst>
            </p:cNvPr>
            <p:cNvCxnSpPr>
              <a:cxnSpLocks/>
            </p:cNvCxnSpPr>
            <p:nvPr/>
          </p:nvCxnSpPr>
          <p:spPr>
            <a:xfrm>
              <a:off x="3608469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BFFB514B-211E-49D8-85E1-BA900A74668F}"/>
                </a:ext>
              </a:extLst>
            </p:cNvPr>
            <p:cNvCxnSpPr>
              <a:cxnSpLocks/>
            </p:cNvCxnSpPr>
            <p:nvPr/>
          </p:nvCxnSpPr>
          <p:spPr>
            <a:xfrm>
              <a:off x="3865644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C6F19AE-7939-4283-98B7-1951008075DC}"/>
                </a:ext>
              </a:extLst>
            </p:cNvPr>
            <p:cNvCxnSpPr>
              <a:cxnSpLocks/>
            </p:cNvCxnSpPr>
            <p:nvPr/>
          </p:nvCxnSpPr>
          <p:spPr>
            <a:xfrm>
              <a:off x="4147290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8A1FE6EC-D6E7-4408-B399-91820A8986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5D2AF4A-B25B-4D30-92E8-7B135DC34DBA}"/>
              </a:ext>
            </a:extLst>
          </p:cNvPr>
          <p:cNvCxnSpPr>
            <a:cxnSpLocks/>
          </p:cNvCxnSpPr>
          <p:nvPr/>
        </p:nvCxnSpPr>
        <p:spPr>
          <a:xfrm flipV="1">
            <a:off x="10948219" y="3804435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81BACD6-5E7D-4A1B-AE24-5CEFC5B701B7}"/>
              </a:ext>
            </a:extLst>
          </p:cNvPr>
          <p:cNvCxnSpPr>
            <a:cxnSpLocks/>
          </p:cNvCxnSpPr>
          <p:nvPr/>
        </p:nvCxnSpPr>
        <p:spPr>
          <a:xfrm flipV="1">
            <a:off x="11229865" y="3507921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8B8ABEE-303F-4B9C-ACC1-796CBD31B1E8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144325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Analogy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discrete</a:t>
            </a:r>
            <a:r>
              <a:rPr lang="de-DE" sz="1800" dirty="0"/>
              <a:t> time </a:t>
            </a:r>
            <a:r>
              <a:rPr lang="de-DE" sz="1800" dirty="0" err="1"/>
              <a:t>signals</a:t>
            </a:r>
            <a:endParaRPr lang="de-DE" sz="1800" dirty="0"/>
          </a:p>
          <a:p>
            <a:r>
              <a:rPr lang="de-DE" sz="1800" dirty="0" err="1"/>
              <a:t>Simplest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</a:t>
            </a:r>
            <a:r>
              <a:rPr lang="de-DE" sz="1800" dirty="0" err="1"/>
              <a:t>Recursive</a:t>
            </a:r>
            <a:r>
              <a:rPr lang="de-DE" sz="1800" dirty="0"/>
              <a:t> Line Graph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Multiple Signals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share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same Graph</a:t>
            </a:r>
          </a:p>
          <a:p>
            <a:r>
              <a:rPr lang="de-DE" sz="1800" dirty="0"/>
              <a:t>In </a:t>
            </a: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The </a:t>
            </a:r>
            <a:r>
              <a:rPr lang="de-DE" sz="1800" dirty="0" err="1"/>
              <a:t>class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all </a:t>
            </a:r>
            <a:r>
              <a:rPr lang="de-DE" sz="1800" dirty="0" err="1"/>
              <a:t>Periodic</a:t>
            </a:r>
            <a:r>
              <a:rPr lang="de-DE" sz="1800" dirty="0"/>
              <a:t> Signals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Period</a:t>
            </a:r>
            <a:r>
              <a:rPr lang="de-DE" sz="1800" dirty="0"/>
              <a:t> 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E93F3E-F0E8-4938-97FF-4FE2A931D753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17CC72-5F20-4B2C-86E6-DDA5FE55BBD7}"/>
              </a:ext>
            </a:extLst>
          </p:cNvPr>
          <p:cNvCxnSpPr>
            <a:cxnSpLocks/>
          </p:cNvCxnSpPr>
          <p:nvPr/>
        </p:nvCxnSpPr>
        <p:spPr>
          <a:xfrm flipV="1">
            <a:off x="7972315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1F1461-5143-4674-B9E8-AA88433377B7}"/>
              </a:ext>
            </a:extLst>
          </p:cNvPr>
          <p:cNvCxnSpPr>
            <a:cxnSpLocks/>
          </p:cNvCxnSpPr>
          <p:nvPr/>
        </p:nvCxnSpPr>
        <p:spPr>
          <a:xfrm flipV="1">
            <a:off x="8239015" y="3514896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1AE950C-2098-45E6-8D44-76F2BA5BD5C4}"/>
              </a:ext>
            </a:extLst>
          </p:cNvPr>
          <p:cNvCxnSpPr>
            <a:cxnSpLocks/>
          </p:cNvCxnSpPr>
          <p:nvPr/>
        </p:nvCxnSpPr>
        <p:spPr>
          <a:xfrm flipV="1">
            <a:off x="8515240" y="3126921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8737EE-67A4-4C87-B5B2-9A94C7BAEB9B}"/>
              </a:ext>
            </a:extLst>
          </p:cNvPr>
          <p:cNvCxnSpPr>
            <a:cxnSpLocks/>
          </p:cNvCxnSpPr>
          <p:nvPr/>
        </p:nvCxnSpPr>
        <p:spPr>
          <a:xfrm flipV="1">
            <a:off x="8762890" y="2698296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F4867D8-0F51-474B-B43F-16A96F1EC193}"/>
              </a:ext>
            </a:extLst>
          </p:cNvPr>
          <p:cNvCxnSpPr>
            <a:cxnSpLocks/>
          </p:cNvCxnSpPr>
          <p:nvPr/>
        </p:nvCxnSpPr>
        <p:spPr>
          <a:xfrm flipV="1">
            <a:off x="9020065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C8A603-1925-48E9-80C6-1832323171A0}"/>
              </a:ext>
            </a:extLst>
          </p:cNvPr>
          <p:cNvCxnSpPr>
            <a:cxnSpLocks/>
          </p:cNvCxnSpPr>
          <p:nvPr/>
        </p:nvCxnSpPr>
        <p:spPr>
          <a:xfrm flipV="1">
            <a:off x="9277240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FE2E5B-84CF-497E-B337-135270E773BB}"/>
              </a:ext>
            </a:extLst>
          </p:cNvPr>
          <p:cNvCxnSpPr>
            <a:cxnSpLocks/>
          </p:cNvCxnSpPr>
          <p:nvPr/>
        </p:nvCxnSpPr>
        <p:spPr>
          <a:xfrm flipV="1">
            <a:off x="9553465" y="2698296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EFA64F-6C06-4564-BAEE-F2991ED2B2AB}"/>
              </a:ext>
            </a:extLst>
          </p:cNvPr>
          <p:cNvCxnSpPr>
            <a:cxnSpLocks/>
          </p:cNvCxnSpPr>
          <p:nvPr/>
        </p:nvCxnSpPr>
        <p:spPr>
          <a:xfrm flipV="1">
            <a:off x="9839215" y="3126921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588C2F-E491-4694-B82D-2C549958DE5A}"/>
              </a:ext>
            </a:extLst>
          </p:cNvPr>
          <p:cNvCxnSpPr>
            <a:cxnSpLocks/>
          </p:cNvCxnSpPr>
          <p:nvPr/>
        </p:nvCxnSpPr>
        <p:spPr>
          <a:xfrm flipV="1">
            <a:off x="10124965" y="3507921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FBC1AB-9E26-473B-95BF-8527287DC5E1}"/>
              </a:ext>
            </a:extLst>
          </p:cNvPr>
          <p:cNvCxnSpPr>
            <a:cxnSpLocks/>
          </p:cNvCxnSpPr>
          <p:nvPr/>
        </p:nvCxnSpPr>
        <p:spPr>
          <a:xfrm flipV="1">
            <a:off x="10420240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E370FB-A5A3-4169-9BF4-0553C9B95F44}"/>
              </a:ext>
            </a:extLst>
          </p:cNvPr>
          <p:cNvCxnSpPr/>
          <p:nvPr/>
        </p:nvCxnSpPr>
        <p:spPr>
          <a:xfrm flipV="1">
            <a:off x="10696465" y="3981734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D98DF6-E7E2-479F-B160-EABDFB27652D}"/>
              </a:ext>
            </a:extLst>
          </p:cNvPr>
          <p:cNvCxnSpPr>
            <a:cxnSpLocks/>
          </p:cNvCxnSpPr>
          <p:nvPr/>
        </p:nvCxnSpPr>
        <p:spPr>
          <a:xfrm flipV="1">
            <a:off x="10948219" y="3804435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2CDFB68-03C9-4424-B34B-64CBE84C5A34}"/>
              </a:ext>
            </a:extLst>
          </p:cNvPr>
          <p:cNvCxnSpPr>
            <a:cxnSpLocks/>
          </p:cNvCxnSpPr>
          <p:nvPr/>
        </p:nvCxnSpPr>
        <p:spPr>
          <a:xfrm flipV="1">
            <a:off x="11229865" y="3507921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4528D3F-E988-424F-B006-FA5D099BDFE8}"/>
              </a:ext>
            </a:extLst>
          </p:cNvPr>
          <p:cNvCxnSpPr/>
          <p:nvPr/>
        </p:nvCxnSpPr>
        <p:spPr>
          <a:xfrm flipV="1">
            <a:off x="7677040" y="3981732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b="0" dirty="0" err="1">
                <a:solidFill>
                  <a:schemeClr val="accent5"/>
                </a:solidFill>
              </a:rPr>
              <a:t>What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are</a:t>
            </a:r>
            <a:r>
              <a:rPr lang="de-DE" sz="2400" b="0" dirty="0">
                <a:solidFill>
                  <a:schemeClr val="accent5"/>
                </a:solidFill>
              </a:rPr>
              <a:t> Graph Signals?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7FE77C-3771-40BC-9F7C-F1FEA11D4E31}"/>
              </a:ext>
            </a:extLst>
          </p:cNvPr>
          <p:cNvGrpSpPr/>
          <p:nvPr/>
        </p:nvGrpSpPr>
        <p:grpSpPr>
          <a:xfrm>
            <a:off x="501985" y="4933039"/>
            <a:ext cx="6469883" cy="523637"/>
            <a:chOff x="671392" y="4596843"/>
            <a:chExt cx="6469883" cy="52363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64AA64-5508-4FBF-A90C-E4F3A3E9E8F8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B9D831-9F39-48BF-830F-C210BDCDCDA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83109F-BF15-4207-8438-5B5AD9DD5965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40F496-155A-43DE-B9CD-F3F69CFD73AE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A8FF52-DBE4-42E6-A31B-BCA4410E12CC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4ED9FC1-232C-4F2E-BC3A-B0BD6C53B700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53F4BF-55D6-464B-B40E-0DD2F315FF0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A71E6B-C0AC-4547-911C-7A8AED6D8429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BDD8FD-E9CA-43B3-8C47-C73886C64148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05631B-FDB2-4A61-9A68-DF70CB97C532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A1597286-613A-4053-BF52-7F600007C3DA}"/>
                </a:ext>
              </a:extLst>
            </p:cNvPr>
            <p:cNvCxnSpPr>
              <a:stCxn id="7" idx="4"/>
              <a:endCxn id="1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57150">
              <a:solidFill>
                <a:srgbClr val="F0823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E05A4-51F0-426B-ACC6-F8AB449B3828}"/>
              </a:ext>
            </a:extLst>
          </p:cNvPr>
          <p:cNvGrpSpPr/>
          <p:nvPr/>
        </p:nvGrpSpPr>
        <p:grpSpPr>
          <a:xfrm>
            <a:off x="7792790" y="5544075"/>
            <a:ext cx="3595151" cy="2869209"/>
            <a:chOff x="5393493" y="6060859"/>
            <a:chExt cx="3595151" cy="2869209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731D91-B1D2-4D3C-9485-FD60CD478C69}"/>
                </a:ext>
              </a:extLst>
            </p:cNvPr>
            <p:cNvSpPr/>
            <p:nvPr/>
          </p:nvSpPr>
          <p:spPr>
            <a:xfrm rot="10800000">
              <a:off x="6111178" y="6060859"/>
              <a:ext cx="534718" cy="2836973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580575-9EDE-48DD-8AE9-FE40531A176F}"/>
                </a:ext>
              </a:extLst>
            </p:cNvPr>
            <p:cNvSpPr txBox="1"/>
            <p:nvPr/>
          </p:nvSpPr>
          <p:spPr>
            <a:xfrm>
              <a:off x="6353108" y="607691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0 0 0 0 … 0</a:t>
              </a:r>
              <a:endParaRPr lang="fr-FR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66330-513E-4ECA-A4C7-8E28591268F2}"/>
                </a:ext>
              </a:extLst>
            </p:cNvPr>
            <p:cNvSpPr txBox="1"/>
            <p:nvPr/>
          </p:nvSpPr>
          <p:spPr>
            <a:xfrm>
              <a:off x="6360539" y="6447256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1 0 0 0 … 0</a:t>
              </a:r>
              <a:endParaRPr lang="fr-FR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8AE448-50DD-4326-9978-0C1DBE158C55}"/>
                </a:ext>
              </a:extLst>
            </p:cNvPr>
            <p:cNvSpPr txBox="1"/>
            <p:nvPr/>
          </p:nvSpPr>
          <p:spPr>
            <a:xfrm>
              <a:off x="6361337" y="680947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1 0 0 … 0</a:t>
              </a:r>
              <a:endParaRPr lang="fr-FR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AF5EC5-7FF8-400D-A679-59EDE616003F}"/>
                </a:ext>
              </a:extLst>
            </p:cNvPr>
            <p:cNvSpPr txBox="1"/>
            <p:nvPr/>
          </p:nvSpPr>
          <p:spPr>
            <a:xfrm>
              <a:off x="6367579" y="718106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1 0 … 0</a:t>
              </a:r>
              <a:endParaRPr lang="fr-FR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AF0504-AEE1-45F7-94C2-5AB8BADBF949}"/>
                </a:ext>
              </a:extLst>
            </p:cNvPr>
            <p:cNvSpPr txBox="1"/>
            <p:nvPr/>
          </p:nvSpPr>
          <p:spPr>
            <a:xfrm>
              <a:off x="6376425" y="7961234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</a:t>
              </a:r>
              <a:r>
                <a:rPr lang="de-DE" b="1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70334009-060F-4B5C-A952-6F29AFB2D521}"/>
                </a:ext>
              </a:extLst>
            </p:cNvPr>
            <p:cNvSpPr/>
            <p:nvPr/>
          </p:nvSpPr>
          <p:spPr>
            <a:xfrm>
              <a:off x="8414162" y="6093094"/>
              <a:ext cx="574482" cy="2836974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DEA8DDF-1A3E-45F6-B373-D93074463C74}"/>
                </a:ext>
              </a:extLst>
            </p:cNvPr>
            <p:cNvSpPr txBox="1"/>
            <p:nvPr/>
          </p:nvSpPr>
          <p:spPr>
            <a:xfrm>
              <a:off x="5393493" y="7218119"/>
              <a:ext cx="697627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A</a:t>
              </a:r>
              <a:r>
                <a:rPr lang="de-DE" dirty="0"/>
                <a:t> =</a:t>
              </a:r>
              <a:endParaRPr lang="fr-FR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46B2BC-0B1F-4131-B21B-A2278EF655AA}"/>
                </a:ext>
              </a:extLst>
            </p:cNvPr>
            <p:cNvSpPr txBox="1"/>
            <p:nvPr/>
          </p:nvSpPr>
          <p:spPr>
            <a:xfrm>
              <a:off x="6376425" y="8417710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r>
                <a:rPr lang="de-DE" b="1" dirty="0"/>
                <a:t> 0 0 0 0 0 … 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6DD48-EADB-4058-B348-BDEE103F566D}"/>
                </a:ext>
              </a:extLst>
            </p:cNvPr>
            <p:cNvSpPr txBox="1"/>
            <p:nvPr/>
          </p:nvSpPr>
          <p:spPr>
            <a:xfrm>
              <a:off x="6367579" y="7552657"/>
              <a:ext cx="248337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0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0D417E3-1FC8-4A3E-9BE0-2406B4F4FBFB}"/>
              </a:ext>
            </a:extLst>
          </p:cNvPr>
          <p:cNvCxnSpPr/>
          <p:nvPr/>
        </p:nvCxnSpPr>
        <p:spPr>
          <a:xfrm flipV="1">
            <a:off x="6798218" y="4209866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AB8BA3C-6D24-48F2-9D7C-A28E0BDFCC7E}"/>
              </a:ext>
            </a:extLst>
          </p:cNvPr>
          <p:cNvCxnSpPr>
            <a:cxnSpLocks/>
          </p:cNvCxnSpPr>
          <p:nvPr/>
        </p:nvCxnSpPr>
        <p:spPr>
          <a:xfrm flipV="1">
            <a:off x="682333" y="4029862"/>
            <a:ext cx="0" cy="106826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395EF8E-1BE8-4A5C-884E-A01C1A238CAF}"/>
              </a:ext>
            </a:extLst>
          </p:cNvPr>
          <p:cNvCxnSpPr>
            <a:cxnSpLocks/>
          </p:cNvCxnSpPr>
          <p:nvPr/>
        </p:nvCxnSpPr>
        <p:spPr>
          <a:xfrm flipV="1">
            <a:off x="1861214" y="3721233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DBEA760-F3D7-4FCE-9341-92EF57CB9F86}"/>
              </a:ext>
            </a:extLst>
          </p:cNvPr>
          <p:cNvCxnSpPr>
            <a:cxnSpLocks/>
          </p:cNvCxnSpPr>
          <p:nvPr/>
        </p:nvCxnSpPr>
        <p:spPr>
          <a:xfrm flipV="1">
            <a:off x="3047775" y="3333260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AEDCF9E3-0AF4-44D4-9F44-28F0C38B10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2B4AE7-0F87-4008-90D0-CECF3BAF8204}"/>
              </a:ext>
            </a:extLst>
          </p:cNvPr>
          <p:cNvSpPr txBox="1"/>
          <p:nvPr/>
        </p:nvSpPr>
        <p:spPr>
          <a:xfrm>
            <a:off x="805536" y="7741920"/>
            <a:ext cx="18473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DB0CC27-09A2-48EE-8F5F-C6C391CDBAB4}"/>
              </a:ext>
            </a:extLst>
          </p:cNvPr>
          <p:cNvCxnSpPr>
            <a:cxnSpLocks/>
          </p:cNvCxnSpPr>
          <p:nvPr/>
        </p:nvCxnSpPr>
        <p:spPr>
          <a:xfrm flipV="1">
            <a:off x="4299197" y="2953423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34A4A41-1D5E-4D2C-A185-0084EBEB1ACB}"/>
              </a:ext>
            </a:extLst>
          </p:cNvPr>
          <p:cNvCxnSpPr>
            <a:cxnSpLocks/>
          </p:cNvCxnSpPr>
          <p:nvPr/>
        </p:nvCxnSpPr>
        <p:spPr>
          <a:xfrm>
            <a:off x="7409023" y="4870001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58CAC1A-1ED8-40CD-A48A-881EAA45FEA7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648796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sz="1800" dirty="0"/>
                  <a:t>Analogy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discrete</a:t>
                </a:r>
                <a:r>
                  <a:rPr lang="de-DE" sz="1800" dirty="0"/>
                  <a:t> time </a:t>
                </a:r>
                <a:r>
                  <a:rPr lang="de-DE" sz="1800" dirty="0" err="1"/>
                  <a:t>signals</a:t>
                </a:r>
                <a:endParaRPr lang="de-DE" sz="1800" dirty="0"/>
              </a:p>
              <a:p>
                <a:r>
                  <a:rPr lang="de-DE" sz="1800" dirty="0" err="1"/>
                  <a:t>Simplest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case</a:t>
                </a:r>
                <a:r>
                  <a:rPr lang="de-DE" sz="1800" dirty="0"/>
                  <a:t>: </a:t>
                </a:r>
                <a:r>
                  <a:rPr lang="de-DE" sz="1800" dirty="0" err="1"/>
                  <a:t>Recursive</a:t>
                </a:r>
                <a:r>
                  <a:rPr lang="de-DE" sz="1800" dirty="0"/>
                  <a:t> Line Graph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800" b="0" dirty="0" err="1"/>
                  <a:t>We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call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800" dirty="0"/>
                  <a:t> a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-shift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k </a:t>
                </a:r>
              </a:p>
              <a:p>
                <a:pPr lvl="1"/>
                <a:r>
                  <a:rPr lang="de-DE" sz="1800" dirty="0" err="1"/>
                  <a:t>For</a:t>
                </a:r>
                <a:r>
                  <a:rPr lang="de-DE" sz="1800" dirty="0"/>
                  <a:t> Line Graph </a:t>
                </a:r>
                <a:r>
                  <a:rPr lang="fr-FR" sz="1800" b="0" i="0" dirty="0">
                    <a:effectLst/>
                    <a:latin typeface="arial" panose="020B0604020202020204" pitchFamily="34" charset="0"/>
                  </a:rPr>
                  <a:t>⇔</a:t>
                </a:r>
                <a:r>
                  <a:rPr lang="fr-FR" sz="1800" b="0" i="0" dirty="0">
                    <a:solidFill>
                      <a:srgbClr val="4D5156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sz="1800" dirty="0"/>
                  <a:t>Shift Operator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known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Digital Signal Processing</a:t>
                </a:r>
              </a:p>
              <a:p>
                <a:r>
                  <a:rPr lang="de-DE" sz="1800" dirty="0" err="1">
                    <a:solidFill>
                      <a:schemeClr val="accent5"/>
                    </a:solidFill>
                  </a:rPr>
                  <a:t>When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a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-shift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is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applied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,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will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along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every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connected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path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made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up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of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nearest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edges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.</a:t>
                </a:r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C88C484-7134-48FC-8012-8615246D4854}"/>
              </a:ext>
            </a:extLst>
          </p:cNvPr>
          <p:cNvGrpSpPr/>
          <p:nvPr/>
        </p:nvGrpSpPr>
        <p:grpSpPr>
          <a:xfrm>
            <a:off x="504000" y="3346058"/>
            <a:ext cx="6469883" cy="2110618"/>
            <a:chOff x="445536" y="2929004"/>
            <a:chExt cx="6469883" cy="2110618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267B638-80CA-4A1B-AEBD-803377CEB3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2973" y="3605008"/>
              <a:ext cx="0" cy="106826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FDD5CF5-591D-41F9-B8EA-04C098BCB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854" y="3318167"/>
              <a:ext cx="0" cy="13551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EB06DF6-DAF6-4351-AB6E-9690D2E16574}"/>
                </a:ext>
              </a:extLst>
            </p:cNvPr>
            <p:cNvCxnSpPr/>
            <p:nvPr/>
          </p:nvCxnSpPr>
          <p:spPr>
            <a:xfrm flipV="1">
              <a:off x="631885" y="3785009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4CDF151-CD64-4517-BEF5-B136E656F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9908" y="3605008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41D7055-536E-49E3-B0F2-39A14A56F3E5}"/>
                </a:ext>
              </a:extLst>
            </p:cNvPr>
            <p:cNvGrpSpPr/>
            <p:nvPr/>
          </p:nvGrpSpPr>
          <p:grpSpPr>
            <a:xfrm>
              <a:off x="445536" y="4515985"/>
              <a:ext cx="6469883" cy="523637"/>
              <a:chOff x="671392" y="4596843"/>
              <a:chExt cx="6469883" cy="523637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5116009-EF9F-4CA8-92A2-FD7BC139C25C}"/>
                  </a:ext>
                </a:extLst>
              </p:cNvPr>
              <p:cNvSpPr/>
              <p:nvPr/>
            </p:nvSpPr>
            <p:spPr>
              <a:xfrm>
                <a:off x="1855964" y="4754130"/>
                <a:ext cx="360000" cy="360000"/>
              </a:xfrm>
              <a:prstGeom prst="ellipse">
                <a:avLst/>
              </a:prstGeom>
              <a:solidFill>
                <a:srgbClr val="005C9C"/>
              </a:solidFill>
              <a:ln>
                <a:solidFill>
                  <a:srgbClr val="005C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1</a:t>
                </a:r>
                <a:endParaRPr lang="fr-FR" dirty="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9C08984-76BC-49D2-B563-81A4E7D253F6}"/>
                  </a:ext>
                </a:extLst>
              </p:cNvPr>
              <p:cNvSpPr/>
              <p:nvPr/>
            </p:nvSpPr>
            <p:spPr>
              <a:xfrm>
                <a:off x="6781275" y="4754130"/>
                <a:ext cx="360000" cy="360000"/>
              </a:xfrm>
              <a:prstGeom prst="ellipse">
                <a:avLst/>
              </a:prstGeom>
              <a:solidFill>
                <a:srgbClr val="005C9C"/>
              </a:solidFill>
              <a:ln>
                <a:solidFill>
                  <a:srgbClr val="005C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N</a:t>
                </a:r>
                <a:endParaRPr lang="fr-FR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3C3C5A1F-3E9C-46F2-98B9-012FE2315C29}"/>
                  </a:ext>
                </a:extLst>
              </p:cNvPr>
              <p:cNvSpPr/>
              <p:nvPr/>
            </p:nvSpPr>
            <p:spPr>
              <a:xfrm>
                <a:off x="671392" y="4754130"/>
                <a:ext cx="360000" cy="360000"/>
              </a:xfrm>
              <a:prstGeom prst="ellipse">
                <a:avLst/>
              </a:prstGeom>
              <a:solidFill>
                <a:srgbClr val="005C9C"/>
              </a:solidFill>
              <a:ln>
                <a:solidFill>
                  <a:srgbClr val="005C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0</a:t>
                </a:r>
                <a:endParaRPr lang="fr-FR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3A56A8D-36D2-45B0-9FD8-05E6BC056126}"/>
                  </a:ext>
                </a:extLst>
              </p:cNvPr>
              <p:cNvSpPr/>
              <p:nvPr/>
            </p:nvSpPr>
            <p:spPr>
              <a:xfrm>
                <a:off x="3040533" y="4754130"/>
                <a:ext cx="360000" cy="360000"/>
              </a:xfrm>
              <a:prstGeom prst="ellipse">
                <a:avLst/>
              </a:prstGeom>
              <a:solidFill>
                <a:srgbClr val="005C9C"/>
              </a:solidFill>
              <a:ln>
                <a:solidFill>
                  <a:srgbClr val="005C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  <a:endParaRPr lang="fr-FR" dirty="0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F74579CC-4B18-4D85-A9B5-44E3E0B1B1B1}"/>
                  </a:ext>
                </a:extLst>
              </p:cNvPr>
              <p:cNvCxnSpPr>
                <a:stCxn id="77" idx="6"/>
                <a:endCxn id="75" idx="2"/>
              </p:cNvCxnSpPr>
              <p:nvPr/>
            </p:nvCxnSpPr>
            <p:spPr>
              <a:xfrm>
                <a:off x="1031391" y="4934130"/>
                <a:ext cx="824571" cy="0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782957E-01B4-415E-9A56-459C21410D30}"/>
                  </a:ext>
                </a:extLst>
              </p:cNvPr>
              <p:cNvCxnSpPr>
                <a:cxnSpLocks/>
                <a:stCxn id="75" idx="6"/>
                <a:endCxn id="80" idx="2"/>
              </p:cNvCxnSpPr>
              <p:nvPr/>
            </p:nvCxnSpPr>
            <p:spPr>
              <a:xfrm>
                <a:off x="2215962" y="4934130"/>
                <a:ext cx="824571" cy="0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D020F2B-FF36-4B75-80DD-32042A8EC092}"/>
                  </a:ext>
                </a:extLst>
              </p:cNvPr>
              <p:cNvCxnSpPr>
                <a:cxnSpLocks/>
                <a:endCxn id="76" idx="2"/>
              </p:cNvCxnSpPr>
              <p:nvPr/>
            </p:nvCxnSpPr>
            <p:spPr>
              <a:xfrm>
                <a:off x="5764840" y="4934130"/>
                <a:ext cx="1016435" cy="0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7DC943C-4B4F-4565-88C7-DF7016320E4B}"/>
                  </a:ext>
                </a:extLst>
              </p:cNvPr>
              <p:cNvCxnSpPr>
                <a:cxnSpLocks/>
                <a:stCxn id="80" idx="6"/>
              </p:cNvCxnSpPr>
              <p:nvPr/>
            </p:nvCxnSpPr>
            <p:spPr>
              <a:xfrm>
                <a:off x="3400533" y="4934130"/>
                <a:ext cx="888071" cy="0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F4D28C5-CEA0-4113-BB21-245FBE0A779B}"/>
                  </a:ext>
                </a:extLst>
              </p:cNvPr>
              <p:cNvSpPr/>
              <p:nvPr/>
            </p:nvSpPr>
            <p:spPr>
              <a:xfrm>
                <a:off x="4288604" y="4754130"/>
                <a:ext cx="360000" cy="360000"/>
              </a:xfrm>
              <a:prstGeom prst="ellipse">
                <a:avLst/>
              </a:prstGeom>
              <a:solidFill>
                <a:srgbClr val="005C9C"/>
              </a:solidFill>
              <a:ln>
                <a:solidFill>
                  <a:srgbClr val="005C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3</a:t>
                </a:r>
                <a:endParaRPr lang="fr-FR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A2AFB62-02FF-4137-AFCF-BDA345E3203E}"/>
                  </a:ext>
                </a:extLst>
              </p:cNvPr>
              <p:cNvSpPr txBox="1"/>
              <p:nvPr/>
            </p:nvSpPr>
            <p:spPr>
              <a:xfrm>
                <a:off x="5028486" y="4596843"/>
                <a:ext cx="553106" cy="48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  <a:endParaRPr lang="fr-FR" dirty="0"/>
              </a:p>
            </p:txBody>
          </p:sp>
          <p:cxnSp>
            <p:nvCxnSpPr>
              <p:cNvPr id="88" name="Connector: Curved 87">
                <a:extLst>
                  <a:ext uri="{FF2B5EF4-FFF2-40B4-BE49-F238E27FC236}">
                    <a16:creationId xmlns:a16="http://schemas.microsoft.com/office/drawing/2014/main" id="{90904649-A073-4D6D-A8A9-9CD3D7317ADD}"/>
                  </a:ext>
                </a:extLst>
              </p:cNvPr>
              <p:cNvCxnSpPr>
                <a:stCxn id="76" idx="4"/>
                <a:endCxn id="77" idx="4"/>
              </p:cNvCxnSpPr>
              <p:nvPr/>
            </p:nvCxnSpPr>
            <p:spPr>
              <a:xfrm rot="5400000">
                <a:off x="3906333" y="2059188"/>
                <a:ext cx="12700" cy="6109884"/>
              </a:xfrm>
              <a:prstGeom prst="curvedConnector3">
                <a:avLst>
                  <a:gd name="adj1" fmla="val 9600000"/>
                </a:avLst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B7C9782-82EE-496A-89F2-A10F9DDC3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2525" y="2929004"/>
              <a:ext cx="0" cy="1743078"/>
            </a:xfrm>
            <a:prstGeom prst="line">
              <a:avLst/>
            </a:prstGeom>
            <a:ln w="28575">
              <a:solidFill>
                <a:schemeClr val="accent5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2CDFB68-03C9-4424-B34B-64CBE84C5A34}"/>
              </a:ext>
            </a:extLst>
          </p:cNvPr>
          <p:cNvCxnSpPr>
            <a:cxnSpLocks/>
          </p:cNvCxnSpPr>
          <p:nvPr/>
        </p:nvCxnSpPr>
        <p:spPr>
          <a:xfrm flipV="1">
            <a:off x="11229865" y="3517597"/>
            <a:ext cx="0" cy="135240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D98DF6-E7E2-479F-B160-EABDFB27652D}"/>
              </a:ext>
            </a:extLst>
          </p:cNvPr>
          <p:cNvCxnSpPr>
            <a:cxnSpLocks/>
          </p:cNvCxnSpPr>
          <p:nvPr/>
        </p:nvCxnSpPr>
        <p:spPr>
          <a:xfrm flipV="1">
            <a:off x="10972690" y="3804434"/>
            <a:ext cx="0" cy="10655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E370FB-A5A3-4169-9BF4-0553C9B95F44}"/>
              </a:ext>
            </a:extLst>
          </p:cNvPr>
          <p:cNvCxnSpPr/>
          <p:nvPr/>
        </p:nvCxnSpPr>
        <p:spPr>
          <a:xfrm flipV="1">
            <a:off x="10696465" y="3981734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3652536-F9A8-443B-A73E-56A1401F2037}"/>
              </a:ext>
            </a:extLst>
          </p:cNvPr>
          <p:cNvCxnSpPr>
            <a:cxnSpLocks/>
          </p:cNvCxnSpPr>
          <p:nvPr/>
        </p:nvCxnSpPr>
        <p:spPr>
          <a:xfrm flipV="1">
            <a:off x="10697625" y="3804434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84CDA1C-1838-436C-88AC-1E53DDBF536F}"/>
              </a:ext>
            </a:extLst>
          </p:cNvPr>
          <p:cNvCxnSpPr/>
          <p:nvPr/>
        </p:nvCxnSpPr>
        <p:spPr>
          <a:xfrm flipV="1">
            <a:off x="7677040" y="3984439"/>
            <a:ext cx="0" cy="888263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B9E9120-81F8-4FE3-8164-AF667A02DD53}"/>
              </a:ext>
            </a:extLst>
          </p:cNvPr>
          <p:cNvCxnSpPr>
            <a:cxnSpLocks/>
          </p:cNvCxnSpPr>
          <p:nvPr/>
        </p:nvCxnSpPr>
        <p:spPr>
          <a:xfrm flipV="1">
            <a:off x="10972690" y="3984439"/>
            <a:ext cx="0" cy="868834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86DC176-6740-4353-B3CD-5A5D3E1155B8}"/>
              </a:ext>
            </a:extLst>
          </p:cNvPr>
          <p:cNvCxnSpPr>
            <a:cxnSpLocks/>
          </p:cNvCxnSpPr>
          <p:nvPr/>
        </p:nvCxnSpPr>
        <p:spPr>
          <a:xfrm flipV="1">
            <a:off x="11239978" y="3804434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b="0" dirty="0" err="1">
                <a:solidFill>
                  <a:schemeClr val="accent5"/>
                </a:solidFill>
              </a:rPr>
              <a:t>What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are</a:t>
            </a:r>
            <a:r>
              <a:rPr lang="de-DE" sz="2400" b="0" dirty="0">
                <a:solidFill>
                  <a:schemeClr val="accent5"/>
                </a:solidFill>
              </a:rPr>
              <a:t> Graph Signals?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C8A603-1925-48E9-80C6-1832323171A0}"/>
              </a:ext>
            </a:extLst>
          </p:cNvPr>
          <p:cNvCxnSpPr>
            <a:cxnSpLocks/>
          </p:cNvCxnSpPr>
          <p:nvPr/>
        </p:nvCxnSpPr>
        <p:spPr>
          <a:xfrm flipV="1">
            <a:off x="9277240" y="2377150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E93F3E-F0E8-4938-97FF-4FE2A931D753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17CC72-5F20-4B2C-86E6-DDA5FE55BBD7}"/>
              </a:ext>
            </a:extLst>
          </p:cNvPr>
          <p:cNvCxnSpPr>
            <a:cxnSpLocks/>
          </p:cNvCxnSpPr>
          <p:nvPr/>
        </p:nvCxnSpPr>
        <p:spPr>
          <a:xfrm flipV="1">
            <a:off x="7972315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1F1461-5143-4674-B9E8-AA88433377B7}"/>
              </a:ext>
            </a:extLst>
          </p:cNvPr>
          <p:cNvCxnSpPr>
            <a:cxnSpLocks/>
          </p:cNvCxnSpPr>
          <p:nvPr/>
        </p:nvCxnSpPr>
        <p:spPr>
          <a:xfrm flipV="1">
            <a:off x="8239015" y="3514896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1AE950C-2098-45E6-8D44-76F2BA5BD5C4}"/>
              </a:ext>
            </a:extLst>
          </p:cNvPr>
          <p:cNvCxnSpPr>
            <a:cxnSpLocks/>
          </p:cNvCxnSpPr>
          <p:nvPr/>
        </p:nvCxnSpPr>
        <p:spPr>
          <a:xfrm flipV="1">
            <a:off x="8515240" y="3126921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8737EE-67A4-4C87-B5B2-9A94C7BAEB9B}"/>
              </a:ext>
            </a:extLst>
          </p:cNvPr>
          <p:cNvCxnSpPr>
            <a:cxnSpLocks/>
          </p:cNvCxnSpPr>
          <p:nvPr/>
        </p:nvCxnSpPr>
        <p:spPr>
          <a:xfrm flipV="1">
            <a:off x="8762890" y="2698296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F4867D8-0F51-474B-B43F-16A96F1EC193}"/>
              </a:ext>
            </a:extLst>
          </p:cNvPr>
          <p:cNvCxnSpPr>
            <a:cxnSpLocks/>
          </p:cNvCxnSpPr>
          <p:nvPr/>
        </p:nvCxnSpPr>
        <p:spPr>
          <a:xfrm flipV="1">
            <a:off x="9020065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FE2E5B-84CF-497E-B337-135270E773BB}"/>
              </a:ext>
            </a:extLst>
          </p:cNvPr>
          <p:cNvCxnSpPr>
            <a:cxnSpLocks/>
          </p:cNvCxnSpPr>
          <p:nvPr/>
        </p:nvCxnSpPr>
        <p:spPr>
          <a:xfrm flipV="1">
            <a:off x="9553465" y="2698296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EFA64F-6C06-4564-BAEE-F2991ED2B2AB}"/>
              </a:ext>
            </a:extLst>
          </p:cNvPr>
          <p:cNvCxnSpPr>
            <a:cxnSpLocks/>
          </p:cNvCxnSpPr>
          <p:nvPr/>
        </p:nvCxnSpPr>
        <p:spPr>
          <a:xfrm flipV="1">
            <a:off x="9839215" y="3126921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588C2F-E491-4694-B82D-2C549958DE5A}"/>
              </a:ext>
            </a:extLst>
          </p:cNvPr>
          <p:cNvCxnSpPr>
            <a:cxnSpLocks/>
          </p:cNvCxnSpPr>
          <p:nvPr/>
        </p:nvCxnSpPr>
        <p:spPr>
          <a:xfrm flipV="1">
            <a:off x="10124965" y="3507921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FBC1AB-9E26-473B-95BF-8527287DC5E1}"/>
              </a:ext>
            </a:extLst>
          </p:cNvPr>
          <p:cNvCxnSpPr>
            <a:cxnSpLocks/>
          </p:cNvCxnSpPr>
          <p:nvPr/>
        </p:nvCxnSpPr>
        <p:spPr>
          <a:xfrm flipV="1">
            <a:off x="10420240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4528D3F-E988-424F-B006-FA5D099BDFE8}"/>
              </a:ext>
            </a:extLst>
          </p:cNvPr>
          <p:cNvCxnSpPr/>
          <p:nvPr/>
        </p:nvCxnSpPr>
        <p:spPr>
          <a:xfrm flipV="1">
            <a:off x="7677040" y="3981732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478A883-FE91-43AA-B54A-BDE7E0EE8103}"/>
              </a:ext>
            </a:extLst>
          </p:cNvPr>
          <p:cNvCxnSpPr>
            <a:cxnSpLocks/>
          </p:cNvCxnSpPr>
          <p:nvPr/>
        </p:nvCxnSpPr>
        <p:spPr>
          <a:xfrm flipV="1">
            <a:off x="8245596" y="3804434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BC3EFEA-18BA-4724-976F-E894A158D7E2}"/>
              </a:ext>
            </a:extLst>
          </p:cNvPr>
          <p:cNvCxnSpPr>
            <a:cxnSpLocks/>
          </p:cNvCxnSpPr>
          <p:nvPr/>
        </p:nvCxnSpPr>
        <p:spPr>
          <a:xfrm flipV="1">
            <a:off x="8519575" y="3517597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98E49D3-F2F1-4E04-8B99-7289F01C2FCA}"/>
              </a:ext>
            </a:extLst>
          </p:cNvPr>
          <p:cNvCxnSpPr>
            <a:cxnSpLocks/>
          </p:cNvCxnSpPr>
          <p:nvPr/>
        </p:nvCxnSpPr>
        <p:spPr>
          <a:xfrm flipV="1">
            <a:off x="8768805" y="3125662"/>
            <a:ext cx="0" cy="1743078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1E8C67E-A6A1-4E3E-969C-8C7D415F6179}"/>
              </a:ext>
            </a:extLst>
          </p:cNvPr>
          <p:cNvCxnSpPr>
            <a:cxnSpLocks/>
          </p:cNvCxnSpPr>
          <p:nvPr/>
        </p:nvCxnSpPr>
        <p:spPr>
          <a:xfrm flipV="1">
            <a:off x="9029843" y="2700997"/>
            <a:ext cx="0" cy="2171705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A151C14-AD53-428F-83E5-80F48901DA31}"/>
              </a:ext>
            </a:extLst>
          </p:cNvPr>
          <p:cNvCxnSpPr/>
          <p:nvPr/>
        </p:nvCxnSpPr>
        <p:spPr>
          <a:xfrm flipV="1">
            <a:off x="7966600" y="3984433"/>
            <a:ext cx="0" cy="888263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11EFC5A-C985-43A6-A493-CC4494950847}"/>
              </a:ext>
            </a:extLst>
          </p:cNvPr>
          <p:cNvCxnSpPr>
            <a:cxnSpLocks/>
          </p:cNvCxnSpPr>
          <p:nvPr/>
        </p:nvCxnSpPr>
        <p:spPr>
          <a:xfrm flipV="1">
            <a:off x="9271819" y="2377147"/>
            <a:ext cx="0" cy="2495552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2064B8A-D3F9-4494-88C6-5B80896C55B4}"/>
              </a:ext>
            </a:extLst>
          </p:cNvPr>
          <p:cNvCxnSpPr>
            <a:cxnSpLocks/>
          </p:cNvCxnSpPr>
          <p:nvPr/>
        </p:nvCxnSpPr>
        <p:spPr>
          <a:xfrm flipV="1">
            <a:off x="9553465" y="2377147"/>
            <a:ext cx="0" cy="2495552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BAE1F8F-F869-42EF-853B-BE79F060AA6F}"/>
              </a:ext>
            </a:extLst>
          </p:cNvPr>
          <p:cNvCxnSpPr>
            <a:cxnSpLocks/>
          </p:cNvCxnSpPr>
          <p:nvPr/>
        </p:nvCxnSpPr>
        <p:spPr>
          <a:xfrm flipV="1">
            <a:off x="9837200" y="2700997"/>
            <a:ext cx="0" cy="2171702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5DA2E18-9DCE-4F7F-B5FD-61D0C8D97819}"/>
              </a:ext>
            </a:extLst>
          </p:cNvPr>
          <p:cNvCxnSpPr>
            <a:cxnSpLocks/>
          </p:cNvCxnSpPr>
          <p:nvPr/>
        </p:nvCxnSpPr>
        <p:spPr>
          <a:xfrm flipV="1">
            <a:off x="10128775" y="3129622"/>
            <a:ext cx="0" cy="1743077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D882843-C5F7-4E36-8522-BBDC99A797CB}"/>
              </a:ext>
            </a:extLst>
          </p:cNvPr>
          <p:cNvCxnSpPr>
            <a:cxnSpLocks/>
          </p:cNvCxnSpPr>
          <p:nvPr/>
        </p:nvCxnSpPr>
        <p:spPr>
          <a:xfrm flipV="1">
            <a:off x="10414525" y="3510622"/>
            <a:ext cx="0" cy="1362077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CB0B75-DE94-4CE1-A656-E57C7680588E}"/>
              </a:ext>
            </a:extLst>
          </p:cNvPr>
          <p:cNvSpPr txBox="1"/>
          <p:nvPr/>
        </p:nvSpPr>
        <p:spPr>
          <a:xfrm>
            <a:off x="8680939" y="3646785"/>
            <a:ext cx="1577676" cy="480131"/>
          </a:xfrm>
          <a:prstGeom prst="rect">
            <a:avLst/>
          </a:prstGeom>
          <a:solidFill>
            <a:schemeClr val="bg1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k = 1 shift</a:t>
            </a:r>
            <a:endParaRPr lang="fr-FR" dirty="0"/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59A64671-B32B-47F5-9FAD-5B0A9C0F61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F98AE28-6AE4-4EB5-8147-DFEC00FBB530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902522517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Vorlage - EMK.pptx" id="{4D76869D-944C-4F0F-8EFD-42CD9503ADA4}" vid="{16630AF7-B2FA-4E27-9332-4B1A2EFFDAE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74</TotalTime>
  <Words>1858</Words>
  <Application>Microsoft Office PowerPoint</Application>
  <PresentationFormat>A3 Paper (297x420 mm)</PresentationFormat>
  <Paragraphs>384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Arial</vt:lpstr>
      <vt:lpstr>Arial(Body)</vt:lpstr>
      <vt:lpstr>Calibri</vt:lpstr>
      <vt:lpstr>Cambria Math</vt:lpstr>
      <vt:lpstr>Systemschrift Normal</vt:lpstr>
      <vt:lpstr>Wingdings</vt:lpstr>
      <vt:lpstr>Präsentation - EMK</vt:lpstr>
      <vt:lpstr>Overview</vt:lpstr>
      <vt:lpstr>Shortcomings</vt:lpstr>
      <vt:lpstr>Recent Developments</vt:lpstr>
      <vt:lpstr>Graph Blind Source Separation </vt:lpstr>
      <vt:lpstr>Graph Blind Source Separation What are Graphs?</vt:lpstr>
      <vt:lpstr>Graph Blind Source Separation What are Graphs?</vt:lpstr>
      <vt:lpstr>Graph Blind Source Separation What are Graph Signals?</vt:lpstr>
      <vt:lpstr>Graph Blind Source Separation What are Graph Signals?</vt:lpstr>
      <vt:lpstr>Graph Blind Source Separation What are Graph Signals?</vt:lpstr>
      <vt:lpstr>Graph Blind Source Separation Graph-Autocorrelation</vt:lpstr>
      <vt:lpstr>Graph Blind Source Seperation Graph Decorrelation</vt:lpstr>
      <vt:lpstr>Graph Blind Source Seperation Graph Decorrelation</vt:lpstr>
      <vt:lpstr>Graph Blind Source Seperation Composite Objective</vt:lpstr>
      <vt:lpstr>Overview</vt:lpstr>
      <vt:lpstr>Graph BSS Results Clean data</vt:lpstr>
      <vt:lpstr>Graph BSS Results Clean data</vt:lpstr>
      <vt:lpstr>Graph BSS Results Noisy data</vt:lpstr>
      <vt:lpstr>Graph BSS Results Noisy data</vt:lpstr>
      <vt:lpstr>Graph BSS Results Outlier contamination </vt:lpstr>
      <vt:lpstr>Graph BSS Results Outlier contamination </vt:lpstr>
      <vt:lpstr>Graph BSS Results</vt:lpstr>
      <vt:lpstr>Graph BSS Results</vt:lpstr>
      <vt:lpstr>Graph BSS Results</vt:lpstr>
      <vt:lpstr>Overview</vt:lpstr>
      <vt:lpstr>Summary of major outcomes</vt:lpstr>
      <vt:lpstr>Summary of major outcomes Question 1: What is ICA?</vt:lpstr>
      <vt:lpstr>Summary of major outcomes Question 2: How to compare algorithms?</vt:lpstr>
      <vt:lpstr>Summary of major outcomes Question 3: Which algorithm performs best? What happens with noise or outlier?</vt:lpstr>
      <vt:lpstr>Summary of major outcomes Question 4: How to robustify? </vt:lpstr>
      <vt:lpstr>Summary of major outcomes Question 5: What is Graph Signal processing / Graph BSS?</vt:lpstr>
      <vt:lpstr>Summary of major outcomes Question 6: Outcomes of Graph BSS?</vt:lpstr>
      <vt:lpstr>Overview</vt:lpstr>
      <vt:lpstr>Problems and future research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taulant Koka</cp:lastModifiedBy>
  <cp:revision>1181</cp:revision>
  <cp:lastPrinted>2016-08-30T11:31:30Z</cp:lastPrinted>
  <dcterms:created xsi:type="dcterms:W3CDTF">2014-10-29T08:05:14Z</dcterms:created>
  <dcterms:modified xsi:type="dcterms:W3CDTF">2021-02-13T20:13:08Z</dcterms:modified>
</cp:coreProperties>
</file>